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5"/>
  </p:notesMasterIdLst>
  <p:sldIdLst>
    <p:sldId id="1416" r:id="rId2"/>
    <p:sldId id="1270" r:id="rId3"/>
    <p:sldId id="1417" r:id="rId4"/>
    <p:sldId id="1033" r:id="rId5"/>
    <p:sldId id="1031" r:id="rId6"/>
    <p:sldId id="1421" r:id="rId7"/>
    <p:sldId id="1422" r:id="rId8"/>
    <p:sldId id="1425" r:id="rId9"/>
    <p:sldId id="1424" r:id="rId10"/>
    <p:sldId id="1188" r:id="rId11"/>
    <p:sldId id="1308" r:id="rId12"/>
    <p:sldId id="1449" r:id="rId13"/>
    <p:sldId id="1448" r:id="rId14"/>
    <p:sldId id="1450" r:id="rId15"/>
    <p:sldId id="1451" r:id="rId16"/>
    <p:sldId id="1452" r:id="rId17"/>
    <p:sldId id="1453" r:id="rId18"/>
    <p:sldId id="1068" r:id="rId19"/>
    <p:sldId id="1360" r:id="rId20"/>
    <p:sldId id="1361" r:id="rId21"/>
    <p:sldId id="1365" r:id="rId22"/>
    <p:sldId id="1362" r:id="rId23"/>
    <p:sldId id="1363" r:id="rId24"/>
    <p:sldId id="1371" r:id="rId25"/>
    <p:sldId id="1364" r:id="rId26"/>
    <p:sldId id="1366" r:id="rId27"/>
    <p:sldId id="1369" r:id="rId28"/>
    <p:sldId id="1370" r:id="rId29"/>
    <p:sldId id="1435" r:id="rId30"/>
    <p:sldId id="1368" r:id="rId31"/>
    <p:sldId id="1207" r:id="rId32"/>
    <p:sldId id="1348" r:id="rId33"/>
    <p:sldId id="1476" r:id="rId34"/>
    <p:sldId id="1475" r:id="rId35"/>
    <p:sldId id="1474" r:id="rId36"/>
    <p:sldId id="1473" r:id="rId37"/>
    <p:sldId id="1472" r:id="rId38"/>
    <p:sldId id="1471" r:id="rId39"/>
    <p:sldId id="1459" r:id="rId40"/>
    <p:sldId id="1477" r:id="rId41"/>
    <p:sldId id="1478" r:id="rId42"/>
    <p:sldId id="1479" r:id="rId43"/>
    <p:sldId id="1315" r:id="rId44"/>
    <p:sldId id="1458" r:id="rId45"/>
    <p:sldId id="1436" r:id="rId46"/>
    <p:sldId id="1438" r:id="rId47"/>
    <p:sldId id="1470" r:id="rId48"/>
    <p:sldId id="1437" r:id="rId49"/>
    <p:sldId id="1244" r:id="rId50"/>
    <p:sldId id="1439" r:id="rId51"/>
    <p:sldId id="1440" r:id="rId52"/>
    <p:sldId id="1441" r:id="rId53"/>
    <p:sldId id="1460" r:id="rId54"/>
    <p:sldId id="1428" r:id="rId55"/>
    <p:sldId id="1463" r:id="rId56"/>
    <p:sldId id="1464" r:id="rId57"/>
    <p:sldId id="1465" r:id="rId58"/>
    <p:sldId id="1104" r:id="rId59"/>
    <p:sldId id="1455" r:id="rId60"/>
    <p:sldId id="1259" r:id="rId61"/>
    <p:sldId id="1386" r:id="rId62"/>
    <p:sldId id="1332" r:id="rId63"/>
    <p:sldId id="1480" r:id="rId64"/>
    <p:sldId id="1444" r:id="rId65"/>
    <p:sldId id="1454" r:id="rId66"/>
    <p:sldId id="1335" r:id="rId67"/>
    <p:sldId id="1336" r:id="rId68"/>
    <p:sldId id="1337" r:id="rId69"/>
    <p:sldId id="1339" r:id="rId70"/>
    <p:sldId id="1338" r:id="rId71"/>
    <p:sldId id="1340" r:id="rId72"/>
    <p:sldId id="1265" r:id="rId73"/>
    <p:sldId id="1461" r:id="rId74"/>
    <p:sldId id="1445" r:id="rId75"/>
    <p:sldId id="1108" r:id="rId76"/>
    <p:sldId id="1446" r:id="rId77"/>
    <p:sldId id="1467" r:id="rId78"/>
    <p:sldId id="1457" r:id="rId79"/>
    <p:sldId id="1301" r:id="rId80"/>
    <p:sldId id="1274" r:id="rId81"/>
    <p:sldId id="1484" r:id="rId82"/>
    <p:sldId id="1109" r:id="rId83"/>
    <p:sldId id="1272" r:id="rId84"/>
    <p:sldId id="1387" r:id="rId85"/>
    <p:sldId id="1388" r:id="rId86"/>
    <p:sldId id="1389" r:id="rId87"/>
    <p:sldId id="1390" r:id="rId88"/>
    <p:sldId id="1391" r:id="rId89"/>
    <p:sldId id="1271" r:id="rId90"/>
    <p:sldId id="1267" r:id="rId91"/>
    <p:sldId id="1110" r:id="rId92"/>
    <p:sldId id="1393" r:id="rId93"/>
    <p:sldId id="1273" r:id="rId94"/>
    <p:sldId id="1395" r:id="rId95"/>
    <p:sldId id="1396" r:id="rId96"/>
    <p:sldId id="1397" r:id="rId97"/>
    <p:sldId id="1398" r:id="rId98"/>
    <p:sldId id="1399" r:id="rId99"/>
    <p:sldId id="1394" r:id="rId100"/>
    <p:sldId id="1481" r:id="rId101"/>
    <p:sldId id="1483" r:id="rId102"/>
    <p:sldId id="1140" r:id="rId103"/>
    <p:sldId id="1485" r:id="rId104"/>
    <p:sldId id="1139" r:id="rId105"/>
    <p:sldId id="1138" r:id="rId106"/>
    <p:sldId id="1132" r:id="rId107"/>
    <p:sldId id="1134" r:id="rId108"/>
    <p:sldId id="1137" r:id="rId109"/>
    <p:sldId id="1135" r:id="rId110"/>
    <p:sldId id="1066" r:id="rId111"/>
    <p:sldId id="1462" r:id="rId112"/>
    <p:sldId id="1486" r:id="rId113"/>
    <p:sldId id="837" r:id="rId11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E6FF"/>
    <a:srgbClr val="F22222"/>
    <a:srgbClr val="FF1700"/>
    <a:srgbClr val="FFEB66"/>
    <a:srgbClr val="000066"/>
    <a:srgbClr val="FF3333"/>
    <a:srgbClr val="C2C2C2"/>
    <a:srgbClr val="FF2400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05" autoAdjust="0"/>
    <p:restoredTop sz="94933" autoAdjust="0"/>
  </p:normalViewPr>
  <p:slideViewPr>
    <p:cSldViewPr snapToGrid="0" snapToObjects="1">
      <p:cViewPr>
        <p:scale>
          <a:sx n="33" d="100"/>
          <a:sy n="33" d="100"/>
        </p:scale>
        <p:origin x="2109" y="1190"/>
      </p:cViewPr>
      <p:guideLst/>
    </p:cSldViewPr>
  </p:slideViewPr>
  <p:outlineViewPr>
    <p:cViewPr>
      <p:scale>
        <a:sx n="33" d="100"/>
        <a:sy n="33" d="100"/>
      </p:scale>
      <p:origin x="0" y="-62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057"/>
    </p:cViewPr>
  </p:sorterViewPr>
  <p:notesViewPr>
    <p:cSldViewPr snapToGrid="0" snapToObjects="1">
      <p:cViewPr varScale="1">
        <p:scale>
          <a:sx n="92" d="100"/>
          <a:sy n="92" d="100"/>
        </p:scale>
        <p:origin x="106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30BC0-D9FC-4211-87BA-2C70BECCF0F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25B28-5BA2-4F18-AE20-9502F4866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77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88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89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5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5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7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41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40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4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64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6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A985-5C0F-42D9-A41E-ACE0058469D5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1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C869-ACCD-45C4-880D-4D17BE3F18C6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1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D175-CA42-4FEF-89C9-FCD3A847E4B5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8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30000"/>
              </a:lnSpc>
              <a:defRPr sz="3200"/>
            </a:lvl1pPr>
            <a:lvl2pPr>
              <a:lnSpc>
                <a:spcPct val="114000"/>
              </a:lnSpc>
              <a:defRPr sz="28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7969-D6BA-44EE-A233-552B2DEA9C06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048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4B54629-966C-43A1-9BE7-23FAE49C2A8D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8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AA68-A934-43A2-A6B9-B91693DE5624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4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DFAD-9EC1-4C52-A848-460B8934D3AD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7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E90F-ECA5-4C86-B257-640C4224C189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4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5C57-FAEF-4C2C-BB29-1D4EBB54A37E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8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9D44-EE47-479E-A260-84357BD1C1F2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3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1603-F567-41B1-8FA5-3A81E1FF3DD5}" type="datetime1">
              <a:rPr lang="en-US" smtClean="0"/>
              <a:t>11/27/2022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5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3B19475-E11F-4D0C-96D0-24601F71C1F5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29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demos/mp4/demo4_denis_part.ba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bin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hyperlink" Target="https://igorkorkin.blogspot.com/" TargetMode="External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emf"/><Relationship Id="rId5" Type="http://schemas.openxmlformats.org/officeDocument/2006/relationships/image" Target="../media/image6.emf"/><Relationship Id="rId10" Type="http://schemas.openxmlformats.org/officeDocument/2006/relationships/image" Target="../media/image64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16.gif"/><Relationship Id="rId7" Type="http://schemas.openxmlformats.org/officeDocument/2006/relationships/image" Target="../media/image140.png"/><Relationship Id="rId12" Type="http://schemas.openxmlformats.org/officeDocument/2006/relationships/image" Target="../media/image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07.png"/><Relationship Id="rId9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tes.google.com/site/igorkorkin" TargetMode="External"/><Relationship Id="rId4" Type="http://schemas.openxmlformats.org/officeDocument/2006/relationships/hyperlink" Target="https://www.instagram.com/kaf42_meph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3.wdp"/><Relationship Id="rId7" Type="http://schemas.openxmlformats.org/officeDocument/2006/relationships/image" Target="../media/image1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emf"/><Relationship Id="rId5" Type="http://schemas.microsoft.com/office/2007/relationships/hdphoto" Target="../media/hdphoto4.wdp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emf"/><Relationship Id="rId7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10.png"/><Relationship Id="rId5" Type="http://schemas.openxmlformats.org/officeDocument/2006/relationships/image" Target="../media/image47.png"/><Relationship Id="rId10" Type="http://schemas.openxmlformats.org/officeDocument/2006/relationships/image" Target="../media/image500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10.png"/><Relationship Id="rId5" Type="http://schemas.openxmlformats.org/officeDocument/2006/relationships/image" Target="../media/image47.png"/><Relationship Id="rId10" Type="http://schemas.openxmlformats.org/officeDocument/2006/relationships/image" Target="../media/image500.png"/><Relationship Id="rId4" Type="http://schemas.openxmlformats.org/officeDocument/2006/relationships/image" Target="../media/image50.pn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top-windows-defender-expert-these-are-the-threats-security-hasnt-yet-solved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AJV4UVaw8kg?vq=hd144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demos/mp4/demo1_ppl_disabling.bat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ohops/UltimateWDACBypassList" TargetMode="External"/><Relationship Id="rId13" Type="http://schemas.openxmlformats.org/officeDocument/2006/relationships/hyperlink" Target="https://www.microsoft.com/security/blog/2022/09/08/microsoft-investigates-iranian-attacks-against-the-albanian-government/" TargetMode="External"/><Relationship Id="rId3" Type="http://schemas.openxmlformats.org/officeDocument/2006/relationships/hyperlink" Target="https://github.com/dievus/PowerShellRunner" TargetMode="External"/><Relationship Id="rId7" Type="http://schemas.openxmlformats.org/officeDocument/2006/relationships/hyperlink" Target="https://www.opencyber.com/evading-windows-defender/" TargetMode="External"/><Relationship Id="rId12" Type="http://schemas.openxmlformats.org/officeDocument/2006/relationships/hyperlink" Target="https://github.com/APTortellini/DefenderSwitch" TargetMode="Externa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xy-s.github.io/herpaderping/" TargetMode="External"/><Relationship Id="rId11" Type="http://schemas.openxmlformats.org/officeDocument/2006/relationships/hyperlink" Target="https://github.com/Unknow101/FuckThatPacker" TargetMode="External"/><Relationship Id="rId5" Type="http://schemas.openxmlformats.org/officeDocument/2006/relationships/hyperlink" Target="https://corneacristian.medium.com/bypass-windows-defender-fa3ff53f264b" TargetMode="External"/><Relationship Id="rId15" Type="http://schemas.openxmlformats.org/officeDocument/2006/relationships/hyperlink" Target="https://github.com/bats3c/DarkLoadLibrary" TargetMode="External"/><Relationship Id="rId10" Type="http://schemas.openxmlformats.org/officeDocument/2006/relationships/hyperlink" Target="https://www.cybercureme.com/microsoft-published-a-list-of-legitimate-apps-that-attackers-abuse-to-bypass-windows-defender/" TargetMode="External"/><Relationship Id="rId4" Type="http://schemas.openxmlformats.org/officeDocument/2006/relationships/hyperlink" Target="https://redfoxsec.com/blog/antivirus-evasion-part-2/" TargetMode="External"/><Relationship Id="rId9" Type="http://schemas.openxmlformats.org/officeDocument/2006/relationships/hyperlink" Target="https://www.sentinelone.com/blog/living-off-windows-defender-lockbit-ransomware-sideloads-cobalt-strike-through-microsoft-security-tool/" TargetMode="External"/><Relationship Id="rId14" Type="http://schemas.openxmlformats.org/officeDocument/2006/relationships/hyperlink" Target="https://github.com/dosxuz/DefenderStop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ihhUUd9qJTY?vq=hd144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demos/mp4/demo2_patch_integrity_revoke_privs.bat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bin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gentilkiwi/status/1262120028062826497" TargetMode="External"/><Relationship Id="rId13" Type="http://schemas.openxmlformats.org/officeDocument/2006/relationships/hyperlink" Target="https://threadreaderapp.com/thread/1339437249528795136.html" TargetMode="External"/><Relationship Id="rId3" Type="http://schemas.openxmlformats.org/officeDocument/2006/relationships/hyperlink" Target="https://www.beyondtrust.com/blog/entry/trickbot-attack-chain-deconstructed-mitigated" TargetMode="External"/><Relationship Id="rId7" Type="http://schemas.openxmlformats.org/officeDocument/2006/relationships/hyperlink" Target="https://bidouillesecurity.com/disable-windows-defender-in-powershell/" TargetMode="External"/><Relationship Id="rId12" Type="http://schemas.openxmlformats.org/officeDocument/2006/relationships/hyperlink" Target="https://www.sordum.org/9480/defender-control-v2-1/" TargetMode="External"/><Relationship Id="rId17" Type="http://schemas.openxmlformats.org/officeDocument/2006/relationships/hyperlink" Target="https://github.com/Octoberfest7/KillDefender_BOF" TargetMode="External"/><Relationship Id="rId2" Type="http://schemas.openxmlformats.org/officeDocument/2006/relationships/image" Target="../media/image21.emf"/><Relationship Id="rId16" Type="http://schemas.openxmlformats.org/officeDocument/2006/relationships/hyperlink" Target="https://github.com/elastic/PPLGua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owin.net/news/beware-new-kraken-botnet-easily-fools-windows-defender-and-steals-crypto-wallet-data/" TargetMode="External"/><Relationship Id="rId11" Type="http://schemas.openxmlformats.org/officeDocument/2006/relationships/hyperlink" Target="https://www.intrinsec.com/egregor-prolock/?cn-reloaded=1&amp;cn-reloaded=1&amp;cn-reloaded=1" TargetMode="External"/><Relationship Id="rId5" Type="http://schemas.openxmlformats.org/officeDocument/2006/relationships/hyperlink" Target="https://thehackernews.com/2021/07/this-new-malware-hides-itself-among.html" TargetMode="External"/><Relationship Id="rId15" Type="http://schemas.openxmlformats.org/officeDocument/2006/relationships/hyperlink" Target="https://github.com/plackyhacker/SandboxDefender" TargetMode="External"/><Relationship Id="rId10" Type="http://schemas.openxmlformats.org/officeDocument/2006/relationships/hyperlink" Target="https://www.bleepingcomputer.com/news/microsoft/microsoft-starts-killing-off-wmic-in-windows-will-thwart-attacks/" TargetMode="External"/><Relationship Id="rId4" Type="http://schemas.openxmlformats.org/officeDocument/2006/relationships/hyperlink" Target="https://assets.sentinelone.com/sentinellabs/SentinelLabs-Zloader" TargetMode="External"/><Relationship Id="rId9" Type="http://schemas.openxmlformats.org/officeDocument/2006/relationships/hyperlink" Target="https://www.bleepingcomputer.com/news/security/iobit-forums-hacked-to-spread-ransomware-to-its-members/" TargetMode="External"/><Relationship Id="rId14" Type="http://schemas.openxmlformats.org/officeDocument/2006/relationships/hyperlink" Target="https://github.com/APTortellini/unDefender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microsoft.com/office/2007/relationships/hdphoto" Target="../media/hdphoto10.wdp"/><Relationship Id="rId18" Type="http://schemas.openxmlformats.org/officeDocument/2006/relationships/image" Target="../media/image96.png"/><Relationship Id="rId3" Type="http://schemas.openxmlformats.org/officeDocument/2006/relationships/image" Target="../media/image85.png"/><Relationship Id="rId21" Type="http://schemas.openxmlformats.org/officeDocument/2006/relationships/image" Target="../media/image98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4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93.png"/><Relationship Id="rId10" Type="http://schemas.openxmlformats.org/officeDocument/2006/relationships/image" Target="../media/image89.png"/><Relationship Id="rId19" Type="http://schemas.openxmlformats.org/officeDocument/2006/relationships/image" Target="../media/image97.png"/><Relationship Id="rId4" Type="http://schemas.microsoft.com/office/2007/relationships/hdphoto" Target="../media/hdphoto7.wdp"/><Relationship Id="rId9" Type="http://schemas.openxmlformats.org/officeDocument/2006/relationships/image" Target="../media/image88.png"/><Relationship Id="rId14" Type="http://schemas.openxmlformats.org/officeDocument/2006/relationships/image" Target="../media/image92.png"/><Relationship Id="rId22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demos/mp4/demo4_attack_on_avg.ba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Korkin/MemoryRang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.ahnlab.com/wp-content/uploads/2022/09/Analysis-Report-on-Lazarus-Groups-Rootkit-Attack-Using-BYOVD_Sep-22-2022.pdf" TargetMode="External"/><Relationship Id="rId3" Type="http://schemas.openxmlformats.org/officeDocument/2006/relationships/hyperlink" Target="https://github.com/br-sn/CheekyBlinder" TargetMode="External"/><Relationship Id="rId7" Type="http://schemas.openxmlformats.org/officeDocument/2006/relationships/hyperlink" Target="https://www.4hou.com/posts/kO95" TargetMode="External"/><Relationship Id="rId12" Type="http://schemas.openxmlformats.org/officeDocument/2006/relationships/hyperlink" Target="https://i.blackhat.com/EU-21/Wednesday/EU-21-Teodorescu-Veni-No-Vidi-No-Vici-Attacks-On-ETW-Blind-EDRs.pdf" TargetMode="Externa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rusbulletin.com/uploads/pdf/conference/vb2022/VB2022-Kalnai-Havranek.pdf" TargetMode="External"/><Relationship Id="rId11" Type="http://schemas.openxmlformats.org/officeDocument/2006/relationships/hyperlink" Target="https://igorkorkin.blogspot.com/2021/10/protected-process-light-will-be.html" TargetMode="External"/><Relationship Id="rId5" Type="http://schemas.openxmlformats.org/officeDocument/2006/relationships/hyperlink" Target="https://synzack.github.io/Blinding-EDR-On-Windows/" TargetMode="External"/><Relationship Id="rId10" Type="http://schemas.openxmlformats.org/officeDocument/2006/relationships/hyperlink" Target="https://halove23.blogspot.com/2021/08/executing-code-in-context-of-trusted.html" TargetMode="External"/><Relationship Id="rId4" Type="http://schemas.openxmlformats.org/officeDocument/2006/relationships/hyperlink" Target="https://doi.org/10.3390/jcp1030021" TargetMode="External"/><Relationship Id="rId9" Type="http://schemas.openxmlformats.org/officeDocument/2006/relationships/hyperlink" Target="https://rp.os3.nl/2019-2020/p61/report.pdf" TargetMode="Externa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gif"/><Relationship Id="rId3" Type="http://schemas.openxmlformats.org/officeDocument/2006/relationships/image" Target="../media/image107.png"/><Relationship Id="rId7" Type="http://schemas.openxmlformats.org/officeDocument/2006/relationships/image" Target="../media/image110.emf"/><Relationship Id="rId12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11" Type="http://schemas.openxmlformats.org/officeDocument/2006/relationships/image" Target="../media/image114.png"/><Relationship Id="rId5" Type="http://schemas.microsoft.com/office/2007/relationships/hdphoto" Target="../media/hdphoto12.wdp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Ohqhq50wVjI?vq=hd144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demos/mp4/demo3_memoryranger.bat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0AC92D-3A0C-4CC0-942F-61BBF10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7" y="1583667"/>
            <a:ext cx="12192000" cy="138413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cap="none" dirty="0">
                <a:latin typeface="+mn-lt"/>
                <a:cs typeface="Segoe UI Semibold" panose="020B0702040204020203" pitchFamily="34" charset="0"/>
              </a:rPr>
              <a:t>Windows built-in Sandbox </a:t>
            </a:r>
            <a:br>
              <a:rPr lang="en-US" sz="3600" cap="none" dirty="0">
                <a:latin typeface="+mn-lt"/>
                <a:cs typeface="Segoe UI Semibold" panose="020B0702040204020203" pitchFamily="34" charset="0"/>
              </a:rPr>
            </a:br>
            <a:r>
              <a:rPr lang="en-US" sz="3600" cap="none" dirty="0">
                <a:solidFill>
                  <a:srgbClr val="FF2400"/>
                </a:solidFill>
                <a:latin typeface="+mn-lt"/>
                <a:cs typeface="Segoe UI Semibold" panose="020B0702040204020203" pitchFamily="34" charset="0"/>
              </a:rPr>
              <a:t>Disables Microsoft Defender </a:t>
            </a:r>
            <a:r>
              <a:rPr lang="en-US" sz="3600" cap="none" dirty="0">
                <a:latin typeface="+mn-lt"/>
                <a:cs typeface="Segoe UI Semibold" panose="020B0702040204020203" pitchFamily="34" charset="0"/>
              </a:rPr>
              <a:t>and other EDR/AVs</a:t>
            </a:r>
            <a:r>
              <a:rPr lang="en-US" sz="3600" kern="0" cap="none" spc="-7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1F6012-F547-481E-8030-4A2952E6C9BD}"/>
              </a:ext>
            </a:extLst>
          </p:cNvPr>
          <p:cNvSpPr txBox="1">
            <a:spLocks/>
          </p:cNvSpPr>
          <p:nvPr/>
        </p:nvSpPr>
        <p:spPr>
          <a:xfrm>
            <a:off x="6617691" y="5482465"/>
            <a:ext cx="4600281" cy="9556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Segoe UI Semibold" panose="020B0702040204020203" pitchFamily="34" charset="0"/>
                <a:ea typeface="Titillium" charset="0"/>
                <a:cs typeface="Segoe UI Semibold" panose="020B0702040204020203" pitchFamily="34" charset="0"/>
              </a:rPr>
              <a:t>Igor Korkin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6E0B21-0220-4523-9DD3-FF510AA33C16}"/>
              </a:ext>
            </a:extLst>
          </p:cNvPr>
          <p:cNvSpPr txBox="1">
            <a:spLocks/>
          </p:cNvSpPr>
          <p:nvPr/>
        </p:nvSpPr>
        <p:spPr>
          <a:xfrm>
            <a:off x="1917356" y="6345251"/>
            <a:ext cx="8357287" cy="4354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Segoe UI Semibold" panose="020B0702040204020203" pitchFamily="34" charset="0"/>
                <a:ea typeface="Titillium" charset="0"/>
                <a:cs typeface="Segoe UI Semibold" panose="020B0702040204020203" pitchFamily="34" charset="0"/>
              </a:rPr>
              <a:t>2022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5C20E5D-1252-4004-8EC4-48142BA6277F}"/>
              </a:ext>
            </a:extLst>
          </p:cNvPr>
          <p:cNvSpPr txBox="1">
            <a:spLocks/>
          </p:cNvSpPr>
          <p:nvPr/>
        </p:nvSpPr>
        <p:spPr>
          <a:xfrm>
            <a:off x="905084" y="5486068"/>
            <a:ext cx="5190914" cy="123922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Segoe UI Semibold" panose="020B0702040204020203" pitchFamily="34" charset="0"/>
                <a:ea typeface="Titillium" charset="0"/>
                <a:cs typeface="Segoe UI Semibold" panose="020B0702040204020203" pitchFamily="34" charset="0"/>
              </a:rPr>
              <a:t>Denis Pogonin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918650-337B-4342-A0F2-FB018B73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18" y="124252"/>
            <a:ext cx="913073" cy="8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692651-7F4A-4A7D-A9C3-E265A1B6B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348" y="3632892"/>
            <a:ext cx="1304667" cy="1121941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A843876C-E588-476D-AEEF-27524F11FC1E}"/>
              </a:ext>
            </a:extLst>
          </p:cNvPr>
          <p:cNvSpPr txBox="1">
            <a:spLocks/>
          </p:cNvSpPr>
          <p:nvPr/>
        </p:nvSpPr>
        <p:spPr>
          <a:xfrm>
            <a:off x="290947" y="2852893"/>
            <a:ext cx="12192000" cy="790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cap="none" dirty="0">
                <a:latin typeface="+mn-lt"/>
                <a:cs typeface="Segoe UI Semibold" panose="020B0702040204020203" pitchFamily="34" charset="0"/>
              </a:rPr>
              <a:t>Attack Detection and Prevention via </a:t>
            </a:r>
            <a:r>
              <a:rPr lang="en-US" sz="3800" cap="none" dirty="0">
                <a:solidFill>
                  <a:srgbClr val="FFEB66"/>
                </a:solidFill>
                <a:latin typeface="+mn-lt"/>
                <a:cs typeface="Segoe UI Semibold" panose="020B0702040204020203" pitchFamily="34" charset="0"/>
              </a:rPr>
              <a:t>MemoryRanger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984988-486D-408E-99CA-5B4EAD8CF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1" y="2019715"/>
            <a:ext cx="1063823" cy="9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C38C56-C51B-0DE2-4093-773FAE17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14" y="3448939"/>
            <a:ext cx="3188970" cy="318897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F0B033-6D7D-42D2-9FB0-C4E0E7A7C483}"/>
              </a:ext>
            </a:extLst>
          </p:cNvPr>
          <p:cNvSpPr/>
          <p:nvPr/>
        </p:nvSpPr>
        <p:spPr>
          <a:xfrm>
            <a:off x="254644" y="486137"/>
            <a:ext cx="11563108" cy="2172082"/>
          </a:xfrm>
          <a:prstGeom prst="roundRect">
            <a:avLst>
              <a:gd name="adj" fmla="val 31055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Microsoft Defender: components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942220-CE9F-4CD3-943B-38C6A9DB4BEF}"/>
              </a:ext>
            </a:extLst>
          </p:cNvPr>
          <p:cNvSpPr/>
          <p:nvPr/>
        </p:nvSpPr>
        <p:spPr>
          <a:xfrm>
            <a:off x="4284384" y="2922630"/>
            <a:ext cx="472093" cy="421926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C4EFA5-0439-4AC2-A943-78E4BCCDC965}"/>
              </a:ext>
            </a:extLst>
          </p:cNvPr>
          <p:cNvSpPr/>
          <p:nvPr/>
        </p:nvSpPr>
        <p:spPr>
          <a:xfrm>
            <a:off x="3775033" y="3784121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0F195E-51F1-49E1-991B-C276F5DA967D}"/>
              </a:ext>
            </a:extLst>
          </p:cNvPr>
          <p:cNvSpPr/>
          <p:nvPr/>
        </p:nvSpPr>
        <p:spPr>
          <a:xfrm>
            <a:off x="4020370" y="3461223"/>
            <a:ext cx="242276" cy="21526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22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637E58-58A1-40C3-9CF1-B076F2D70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104" y="4166654"/>
            <a:ext cx="2595633" cy="259563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BF39FF-6E97-46A8-8E6D-D0E5E260D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47B214-72EB-46BF-9B94-1320DC820457}"/>
              </a:ext>
            </a:extLst>
          </p:cNvPr>
          <p:cNvSpPr/>
          <p:nvPr/>
        </p:nvSpPr>
        <p:spPr>
          <a:xfrm>
            <a:off x="587829" y="349906"/>
            <a:ext cx="11363379" cy="2482953"/>
          </a:xfrm>
          <a:prstGeom prst="roundRect">
            <a:avLst>
              <a:gd name="adj" fmla="val 31055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4" algn="ctr">
              <a:lnSpc>
                <a:spcPct val="90000"/>
              </a:lnSpc>
            </a:pPr>
            <a:r>
              <a:rPr lang="en-US" sz="3600" cap="none" dirty="0"/>
              <a:t>MemoryRanger requires the hardware virtualization support.</a:t>
            </a:r>
          </a:p>
          <a:p>
            <a:pPr marL="0" lvl="4" algn="ctr">
              <a:lnSpc>
                <a:spcPct val="90000"/>
              </a:lnSpc>
            </a:pPr>
            <a:endParaRPr lang="en-US" sz="3600" cap="none" dirty="0"/>
          </a:p>
          <a:p>
            <a:pPr marL="0" lvl="4" algn="ctr">
              <a:lnSpc>
                <a:spcPct val="90000"/>
              </a:lnSpc>
            </a:pPr>
            <a:r>
              <a:rPr lang="en-US" sz="3600" cap="none" dirty="0"/>
              <a:t>How to protect PCs without using hypervisor?</a:t>
            </a:r>
            <a:endParaRPr lang="en-US" sz="3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C164ED-1786-4A51-8C15-D044A88D4276}"/>
              </a:ext>
            </a:extLst>
          </p:cNvPr>
          <p:cNvSpPr/>
          <p:nvPr/>
        </p:nvSpPr>
        <p:spPr>
          <a:xfrm rot="2740151">
            <a:off x="3641672" y="3012333"/>
            <a:ext cx="472093" cy="47548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2DB478-28E7-4DB8-A5A2-858B8EDC63F1}"/>
              </a:ext>
            </a:extLst>
          </p:cNvPr>
          <p:cNvSpPr/>
          <p:nvPr/>
        </p:nvSpPr>
        <p:spPr>
          <a:xfrm rot="2740151">
            <a:off x="2803891" y="4189960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F1302F-4A4B-44E8-9258-222E6C95B8B1}"/>
              </a:ext>
            </a:extLst>
          </p:cNvPr>
          <p:cNvSpPr/>
          <p:nvPr/>
        </p:nvSpPr>
        <p:spPr>
          <a:xfrm rot="2740151">
            <a:off x="3191029" y="3679125"/>
            <a:ext cx="242276" cy="24688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707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14282" y="312091"/>
            <a:ext cx="11096845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/>
              <a:t> The Part of Denis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" name="Isosceles Triangle 2">
            <a:hlinkClick r:id="rId3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531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367AD0-B11A-499C-B672-36443E67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611A1-D51E-4D57-B4C8-2577F1DF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5921D-741C-4E2F-B8EE-A28A1D12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068" y="568544"/>
            <a:ext cx="10058400" cy="12319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ProcessTokenMonitor</a:t>
            </a:r>
            <a:r>
              <a:rPr lang="en-US" dirty="0"/>
              <a:t>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F13C93-E51E-A48D-EE07-3DF2D18128E1}"/>
              </a:ext>
            </a:extLst>
          </p:cNvPr>
          <p:cNvSpPr/>
          <p:nvPr/>
        </p:nvSpPr>
        <p:spPr>
          <a:xfrm>
            <a:off x="445823" y="1358666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208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611A1-D51E-4D57-B4C8-2577F1DF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F13C93-E51E-A48D-EE07-3DF2D18128E1}"/>
              </a:ext>
            </a:extLst>
          </p:cNvPr>
          <p:cNvSpPr/>
          <p:nvPr/>
        </p:nvSpPr>
        <p:spPr>
          <a:xfrm>
            <a:off x="445823" y="1358666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91451A4-4370-8573-5A22-D139BF45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07" y="4024811"/>
            <a:ext cx="2739021" cy="2547290"/>
          </a:xfrm>
          <a:prstGeom prst="rect">
            <a:avLst/>
          </a:prstGeom>
        </p:spPr>
      </p:pic>
      <p:sp>
        <p:nvSpPr>
          <p:cNvPr id="11" name="Rectangle: Rounded Corners 11">
            <a:extLst>
              <a:ext uri="{FF2B5EF4-FFF2-40B4-BE49-F238E27FC236}">
                <a16:creationId xmlns:a16="http://schemas.microsoft.com/office/drawing/2014/main" id="{AE07CAC2-01D1-489C-B2F6-917AC9BBA290}"/>
              </a:ext>
            </a:extLst>
          </p:cNvPr>
          <p:cNvSpPr/>
          <p:nvPr/>
        </p:nvSpPr>
        <p:spPr>
          <a:xfrm>
            <a:off x="1153013" y="285900"/>
            <a:ext cx="9885975" cy="2172082"/>
          </a:xfrm>
          <a:prstGeom prst="roundRect">
            <a:avLst>
              <a:gd name="adj" fmla="val 31055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cap="none" dirty="0"/>
              <a:t>If the computer doesn't support hardware virtualization, what can</a:t>
            </a:r>
            <a:r>
              <a:rPr lang="ru-RU" sz="4800" cap="none" dirty="0"/>
              <a:t> </a:t>
            </a:r>
            <a:r>
              <a:rPr lang="en-US" sz="4800" cap="none" dirty="0"/>
              <a:t>I use for a defense?</a:t>
            </a:r>
            <a:endParaRPr lang="en-US" sz="4800" dirty="0"/>
          </a:p>
        </p:txBody>
      </p:sp>
      <p:grpSp>
        <p:nvGrpSpPr>
          <p:cNvPr id="12" name="Group 1">
            <a:extLst>
              <a:ext uri="{FF2B5EF4-FFF2-40B4-BE49-F238E27FC236}">
                <a16:creationId xmlns:a16="http://schemas.microsoft.com/office/drawing/2014/main" id="{5389BF57-335B-40EF-8ADE-3918A06DA149}"/>
              </a:ext>
            </a:extLst>
          </p:cNvPr>
          <p:cNvGrpSpPr/>
          <p:nvPr/>
        </p:nvGrpSpPr>
        <p:grpSpPr>
          <a:xfrm rot="2114155">
            <a:off x="3777487" y="2620002"/>
            <a:ext cx="472093" cy="1715923"/>
            <a:chOff x="5859952" y="2954630"/>
            <a:chExt cx="472093" cy="17159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685F85-6EEC-4B1C-A0AC-B2776D70E509}"/>
                </a:ext>
              </a:extLst>
            </p:cNvPr>
            <p:cNvSpPr/>
            <p:nvPr/>
          </p:nvSpPr>
          <p:spPr>
            <a:xfrm>
              <a:off x="5859952" y="2954630"/>
              <a:ext cx="472093" cy="421926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433F11-8DEE-4F42-81AE-EA74AFF5C07D}"/>
                </a:ext>
              </a:extLst>
            </p:cNvPr>
            <p:cNvSpPr/>
            <p:nvPr/>
          </p:nvSpPr>
          <p:spPr>
            <a:xfrm>
              <a:off x="6040349" y="4560984"/>
              <a:ext cx="111298" cy="10956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AF4BF2-77AF-4DA9-8188-90A522943420}"/>
                </a:ext>
              </a:extLst>
            </p:cNvPr>
            <p:cNvSpPr/>
            <p:nvPr/>
          </p:nvSpPr>
          <p:spPr>
            <a:xfrm>
              <a:off x="5974860" y="3859561"/>
              <a:ext cx="242276" cy="215265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77672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367AD0-B11A-499C-B672-36443E67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611A1-D51E-4D57-B4C8-2577F1DF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5921D-741C-4E2F-B8EE-A28A1D12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32" y="742716"/>
            <a:ext cx="10058400" cy="12319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ProcessTokenMonitor</a:t>
            </a:r>
            <a:r>
              <a:rPr lang="en-US" dirty="0"/>
              <a:t> Detects </a:t>
            </a:r>
            <a:r>
              <a:rPr lang="en-US" dirty="0" err="1"/>
              <a:t>tHe</a:t>
            </a:r>
            <a:r>
              <a:rPr lang="en-US" dirty="0"/>
              <a:t> </a:t>
            </a:r>
            <a:r>
              <a:rPr lang="en-US" dirty="0" err="1"/>
              <a:t>ATTACk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F13C93-E51E-A48D-EE07-3DF2D18128E1}"/>
              </a:ext>
            </a:extLst>
          </p:cNvPr>
          <p:cNvSpPr/>
          <p:nvPr/>
        </p:nvSpPr>
        <p:spPr>
          <a:xfrm>
            <a:off x="445823" y="1358666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28249B-E7DD-4763-156F-143BA7759206}"/>
              </a:ext>
            </a:extLst>
          </p:cNvPr>
          <p:cNvSpPr/>
          <p:nvPr/>
        </p:nvSpPr>
        <p:spPr>
          <a:xfrm>
            <a:off x="524884" y="5922227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90D77-78BB-E098-7CCB-A2BC265F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68" y="2064528"/>
            <a:ext cx="2072639" cy="43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87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7C26912-BC27-5DA7-E497-02CF40D7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ProcessTokenMonitor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CC16B-7ACF-1431-AB38-17DCE2B30982}"/>
              </a:ext>
            </a:extLst>
          </p:cNvPr>
          <p:cNvSpPr txBox="1"/>
          <p:nvPr/>
        </p:nvSpPr>
        <p:spPr>
          <a:xfrm>
            <a:off x="3292430" y="5914746"/>
            <a:ext cx="7772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GitHub: https://github.com/Danr0/ProcessTokenMonitor</a:t>
            </a:r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32944F-1301-D78F-3912-FA18779E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430" y="1313932"/>
            <a:ext cx="5493162" cy="42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44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AAD8EB8-DB6E-4667-93E6-EA24F7D2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72257" cy="972897"/>
          </a:xfrm>
        </p:spPr>
        <p:txBody>
          <a:bodyPr>
            <a:noAutofit/>
          </a:bodyPr>
          <a:lstStyle/>
          <a:p>
            <a:pPr algn="ctr"/>
            <a:r>
              <a:rPr lang="en-US" sz="36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Program monitors the process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0C8BA-153C-40B3-92E5-D6807C8A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17538"/>
            <a:ext cx="12192000" cy="67774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9A21C8-B8EE-740F-D69B-20868565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67" y="2474735"/>
            <a:ext cx="3972479" cy="16099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493D4C-4F63-3D65-F905-7FD9D6E891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43" y="2702767"/>
            <a:ext cx="726233" cy="72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805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7B69DF2-C20A-93CB-B94F-DDF79878F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Monitored attributes of token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A31DF91-2553-62D2-5E1A-643A499D0F23}"/>
              </a:ext>
            </a:extLst>
          </p:cNvPr>
          <p:cNvSpPr/>
          <p:nvPr/>
        </p:nvSpPr>
        <p:spPr>
          <a:xfrm>
            <a:off x="1962476" y="4783568"/>
            <a:ext cx="2245567" cy="603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EDCA09-5375-7F4E-6138-07121627D7B1}"/>
              </a:ext>
            </a:extLst>
          </p:cNvPr>
          <p:cNvSpPr txBox="1"/>
          <p:nvPr/>
        </p:nvSpPr>
        <p:spPr>
          <a:xfrm>
            <a:off x="2259455" y="4861998"/>
            <a:ext cx="174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Token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8E416FF-E700-EA39-B38E-757E5F586C07}"/>
              </a:ext>
            </a:extLst>
          </p:cNvPr>
          <p:cNvSpPr/>
          <p:nvPr/>
        </p:nvSpPr>
        <p:spPr>
          <a:xfrm>
            <a:off x="6189244" y="1810399"/>
            <a:ext cx="2245567" cy="603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39724-6E6C-F97E-E152-6779E822223E}"/>
              </a:ext>
            </a:extLst>
          </p:cNvPr>
          <p:cNvSpPr txBox="1"/>
          <p:nvPr/>
        </p:nvSpPr>
        <p:spPr>
          <a:xfrm>
            <a:off x="6441139" y="1927422"/>
            <a:ext cx="174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IntegrityLevel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5B4F768-87AF-EF3D-1984-3C8AF5C5703B}"/>
              </a:ext>
            </a:extLst>
          </p:cNvPr>
          <p:cNvSpPr/>
          <p:nvPr/>
        </p:nvSpPr>
        <p:spPr>
          <a:xfrm>
            <a:off x="6189244" y="3007828"/>
            <a:ext cx="2245567" cy="603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9B7B3-74B6-404A-9DCD-15E346D1C372}"/>
              </a:ext>
            </a:extLst>
          </p:cNvPr>
          <p:cNvSpPr txBox="1"/>
          <p:nvPr/>
        </p:nvSpPr>
        <p:spPr>
          <a:xfrm>
            <a:off x="6602884" y="3124851"/>
            <a:ext cx="141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Privileges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A3E64DF-94ED-5371-B619-C6F6DCC44E5C}"/>
              </a:ext>
            </a:extLst>
          </p:cNvPr>
          <p:cNvSpPr/>
          <p:nvPr/>
        </p:nvSpPr>
        <p:spPr>
          <a:xfrm>
            <a:off x="6189244" y="4337048"/>
            <a:ext cx="2245567" cy="603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C8CCD-D7A0-038C-0721-5C87BFCBE34C}"/>
              </a:ext>
            </a:extLst>
          </p:cNvPr>
          <p:cNvSpPr txBox="1"/>
          <p:nvPr/>
        </p:nvSpPr>
        <p:spPr>
          <a:xfrm>
            <a:off x="6396056" y="4445201"/>
            <a:ext cx="19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UserAndGroups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0EE1681-35EB-A86F-AE3A-C72C9235589C}"/>
              </a:ext>
            </a:extLst>
          </p:cNvPr>
          <p:cNvSpPr/>
          <p:nvPr/>
        </p:nvSpPr>
        <p:spPr>
          <a:xfrm>
            <a:off x="6189244" y="5627264"/>
            <a:ext cx="2245567" cy="603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611D9-1F26-C23A-6164-E8AAB1EA0ECF}"/>
              </a:ext>
            </a:extLst>
          </p:cNvPr>
          <p:cNvSpPr txBox="1"/>
          <p:nvPr/>
        </p:nvSpPr>
        <p:spPr>
          <a:xfrm>
            <a:off x="6522004" y="5740917"/>
            <a:ext cx="174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Capabilities</a:t>
            </a:r>
            <a:endParaRPr lang="ru-RU" dirty="0"/>
          </a:p>
        </p:txBody>
      </p: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63BE4174-696C-B34B-E6C7-46339A64FA34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4208043" y="2112089"/>
            <a:ext cx="1981201" cy="29731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8C7F8E11-A38A-1835-8154-F0A85E9596B8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4208043" y="3309518"/>
            <a:ext cx="1981201" cy="177574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: уступ 18">
            <a:extLst>
              <a:ext uri="{FF2B5EF4-FFF2-40B4-BE49-F238E27FC236}">
                <a16:creationId xmlns:a16="http://schemas.microsoft.com/office/drawing/2014/main" id="{C25120A2-BC8A-884B-CF2B-C174FE248F96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4208043" y="4638738"/>
            <a:ext cx="1981201" cy="4465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29B65D53-A6A6-8BE0-0982-84F9A26EA6E0}"/>
              </a:ext>
            </a:extLst>
          </p:cNvPr>
          <p:cNvCxnSpPr>
            <a:stCxn id="4" idx="3"/>
            <a:endCxn id="12" idx="1"/>
          </p:cNvCxnSpPr>
          <p:nvPr/>
        </p:nvCxnSpPr>
        <p:spPr>
          <a:xfrm>
            <a:off x="4208043" y="5085258"/>
            <a:ext cx="1981201" cy="8436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40F2DA-8B8C-9644-3FEF-8B30A74FF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6792"/>
          <a:stretch/>
        </p:blipFill>
        <p:spPr>
          <a:xfrm>
            <a:off x="2214291" y="1514901"/>
            <a:ext cx="1716446" cy="16099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D07C70C-AFDF-8AF4-D145-4FD0E7531A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143" y="1748971"/>
            <a:ext cx="726233" cy="726233"/>
          </a:xfrm>
          <a:prstGeom prst="rect">
            <a:avLst/>
          </a:prstGeom>
        </p:spPr>
      </p:pic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EF7828F8-4BE8-3CC6-3DA0-8374C7BFF501}"/>
              </a:ext>
            </a:extLst>
          </p:cNvPr>
          <p:cNvSpPr/>
          <p:nvPr/>
        </p:nvSpPr>
        <p:spPr>
          <a:xfrm>
            <a:off x="2969877" y="3101729"/>
            <a:ext cx="205274" cy="1650926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0999ACE-0E6B-0E8B-C80D-837650E0F878}"/>
              </a:ext>
            </a:extLst>
          </p:cNvPr>
          <p:cNvSpPr/>
          <p:nvPr/>
        </p:nvSpPr>
        <p:spPr>
          <a:xfrm>
            <a:off x="3903450" y="2112087"/>
            <a:ext cx="156071" cy="2813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0044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7C26912-BC27-5DA7-E497-02CF40D7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algorithm scheme</a:t>
            </a:r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E8F328B9-1E41-F1CA-7A37-0AC66B5334CE}"/>
              </a:ext>
            </a:extLst>
          </p:cNvPr>
          <p:cNvSpPr/>
          <p:nvPr/>
        </p:nvSpPr>
        <p:spPr>
          <a:xfrm>
            <a:off x="3819332" y="1138594"/>
            <a:ext cx="1729272" cy="3358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  <a:endParaRPr lang="ru-RU" sz="1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97C94C9-68F1-3E49-8E6F-CCD4BD8394C7}"/>
              </a:ext>
            </a:extLst>
          </p:cNvPr>
          <p:cNvSpPr/>
          <p:nvPr/>
        </p:nvSpPr>
        <p:spPr>
          <a:xfrm>
            <a:off x="3819331" y="3118512"/>
            <a:ext cx="1729273" cy="5794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Using standard Defender’s token attributes</a:t>
            </a:r>
            <a:endParaRPr lang="ru-RU" sz="12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2B51647-F90C-329D-6668-EDCFCAF56AC4}"/>
              </a:ext>
            </a:extLst>
          </p:cNvPr>
          <p:cNvSpPr/>
          <p:nvPr/>
        </p:nvSpPr>
        <p:spPr>
          <a:xfrm>
            <a:off x="6382382" y="3118511"/>
            <a:ext cx="1729273" cy="5794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Get current token attributes</a:t>
            </a:r>
            <a:endParaRPr lang="ru-RU" sz="12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DEF6F44-EAB2-8C7A-AC66-63B605837098}"/>
              </a:ext>
            </a:extLst>
          </p:cNvPr>
          <p:cNvSpPr/>
          <p:nvPr/>
        </p:nvSpPr>
        <p:spPr>
          <a:xfrm>
            <a:off x="3819333" y="4074111"/>
            <a:ext cx="1729273" cy="5794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Verify current process attributes against saved</a:t>
            </a:r>
            <a:endParaRPr lang="ru-RU" sz="1200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39586FE-87AD-8FBA-296D-77A57F7E28AF}"/>
              </a:ext>
            </a:extLst>
          </p:cNvPr>
          <p:cNvSpPr/>
          <p:nvPr/>
        </p:nvSpPr>
        <p:spPr>
          <a:xfrm>
            <a:off x="6401787" y="6062109"/>
            <a:ext cx="1729273" cy="4599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</a:t>
            </a:r>
            <a:endParaRPr lang="ru-RU" sz="1200" dirty="0"/>
          </a:p>
        </p:txBody>
      </p:sp>
      <p:sp>
        <p:nvSpPr>
          <p:cNvPr id="17" name="Параллелограмм 16">
            <a:extLst>
              <a:ext uri="{FF2B5EF4-FFF2-40B4-BE49-F238E27FC236}">
                <a16:creationId xmlns:a16="http://schemas.microsoft.com/office/drawing/2014/main" id="{593FF5FA-68F6-6F55-420F-7EE14D5B8A24}"/>
              </a:ext>
            </a:extLst>
          </p:cNvPr>
          <p:cNvSpPr/>
          <p:nvPr/>
        </p:nvSpPr>
        <p:spPr>
          <a:xfrm>
            <a:off x="6219097" y="5053030"/>
            <a:ext cx="2067151" cy="597418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Print alert message</a:t>
            </a:r>
            <a:endParaRPr lang="ru-RU" sz="1200" dirty="0"/>
          </a:p>
        </p:txBody>
      </p:sp>
      <p:sp>
        <p:nvSpPr>
          <p:cNvPr id="18" name="Ромб 17">
            <a:extLst>
              <a:ext uri="{FF2B5EF4-FFF2-40B4-BE49-F238E27FC236}">
                <a16:creationId xmlns:a16="http://schemas.microsoft.com/office/drawing/2014/main" id="{567A79C1-1660-92AB-20CA-90631A0226DD}"/>
              </a:ext>
            </a:extLst>
          </p:cNvPr>
          <p:cNvSpPr/>
          <p:nvPr/>
        </p:nvSpPr>
        <p:spPr>
          <a:xfrm>
            <a:off x="3702751" y="1772234"/>
            <a:ext cx="1934547" cy="107275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target process is Windows Defender</a:t>
            </a:r>
            <a:endParaRPr lang="ru-RU" sz="1200" dirty="0"/>
          </a:p>
        </p:txBody>
      </p:sp>
      <p:sp>
        <p:nvSpPr>
          <p:cNvPr id="19" name="Ромб 18">
            <a:extLst>
              <a:ext uri="{FF2B5EF4-FFF2-40B4-BE49-F238E27FC236}">
                <a16:creationId xmlns:a16="http://schemas.microsoft.com/office/drawing/2014/main" id="{13E0212E-F9E9-B5C0-0D13-C9B56D310B38}"/>
              </a:ext>
            </a:extLst>
          </p:cNvPr>
          <p:cNvSpPr/>
          <p:nvPr/>
        </p:nvSpPr>
        <p:spPr>
          <a:xfrm>
            <a:off x="3702748" y="4878119"/>
            <a:ext cx="1934547" cy="94724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token attributes is changed</a:t>
            </a:r>
            <a:endParaRPr lang="ru-RU" sz="1200" dirty="0"/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8F8D79C9-5343-6FC4-AD7A-E08BADCBE2CB}"/>
              </a:ext>
            </a:extLst>
          </p:cNvPr>
          <p:cNvSpPr/>
          <p:nvPr/>
        </p:nvSpPr>
        <p:spPr>
          <a:xfrm rot="5400000">
            <a:off x="4525852" y="1573587"/>
            <a:ext cx="288346" cy="900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3823F33C-D0A0-8FBB-85D8-7D0D26A09F02}"/>
              </a:ext>
            </a:extLst>
          </p:cNvPr>
          <p:cNvSpPr/>
          <p:nvPr/>
        </p:nvSpPr>
        <p:spPr>
          <a:xfrm rot="5400000">
            <a:off x="4543724" y="2947646"/>
            <a:ext cx="246285" cy="10170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D77AA6D7-468F-F053-F312-CEB6CB30BC63}"/>
              </a:ext>
            </a:extLst>
          </p:cNvPr>
          <p:cNvSpPr/>
          <p:nvPr/>
        </p:nvSpPr>
        <p:spPr>
          <a:xfrm rot="5400000">
            <a:off x="4490474" y="3846205"/>
            <a:ext cx="359098" cy="900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5DEBFAFD-216A-05DF-AA97-71E9CAE7A9FB}"/>
              </a:ext>
            </a:extLst>
          </p:cNvPr>
          <p:cNvSpPr/>
          <p:nvPr/>
        </p:nvSpPr>
        <p:spPr>
          <a:xfrm rot="5400000">
            <a:off x="4568651" y="4716899"/>
            <a:ext cx="202742" cy="761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31DAE4A4-93AE-986B-CDAC-15C87BAFA278}"/>
              </a:ext>
            </a:extLst>
          </p:cNvPr>
          <p:cNvSpPr/>
          <p:nvPr/>
        </p:nvSpPr>
        <p:spPr>
          <a:xfrm rot="5400000">
            <a:off x="7032945" y="5799605"/>
            <a:ext cx="384194" cy="1133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право 32">
            <a:extLst>
              <a:ext uri="{FF2B5EF4-FFF2-40B4-BE49-F238E27FC236}">
                <a16:creationId xmlns:a16="http://schemas.microsoft.com/office/drawing/2014/main" id="{11D434FE-D022-8437-BA12-0341B5B9871E}"/>
              </a:ext>
            </a:extLst>
          </p:cNvPr>
          <p:cNvSpPr/>
          <p:nvPr/>
        </p:nvSpPr>
        <p:spPr>
          <a:xfrm>
            <a:off x="5637295" y="5295065"/>
            <a:ext cx="626656" cy="1104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: вправо 33">
            <a:extLst>
              <a:ext uri="{FF2B5EF4-FFF2-40B4-BE49-F238E27FC236}">
                <a16:creationId xmlns:a16="http://schemas.microsoft.com/office/drawing/2014/main" id="{9BF49FC5-6265-F2EB-BF52-0E707CD1707C}"/>
              </a:ext>
            </a:extLst>
          </p:cNvPr>
          <p:cNvSpPr/>
          <p:nvPr/>
        </p:nvSpPr>
        <p:spPr>
          <a:xfrm rot="10800000">
            <a:off x="5574127" y="4371215"/>
            <a:ext cx="1694880" cy="1142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: вправо 34">
            <a:extLst>
              <a:ext uri="{FF2B5EF4-FFF2-40B4-BE49-F238E27FC236}">
                <a16:creationId xmlns:a16="http://schemas.microsoft.com/office/drawing/2014/main" id="{DB1FEA72-1F34-F463-5902-EB52BA1DC017}"/>
              </a:ext>
            </a:extLst>
          </p:cNvPr>
          <p:cNvSpPr/>
          <p:nvPr/>
        </p:nvSpPr>
        <p:spPr>
          <a:xfrm>
            <a:off x="3180950" y="4308620"/>
            <a:ext cx="632876" cy="110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FBA1E18-63C5-4A21-018D-137177B54421}"/>
              </a:ext>
            </a:extLst>
          </p:cNvPr>
          <p:cNvSpPr/>
          <p:nvPr/>
        </p:nvSpPr>
        <p:spPr>
          <a:xfrm>
            <a:off x="5637295" y="2292330"/>
            <a:ext cx="164383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BB2B211-A376-43E4-AD71-218C5DCDBA66}"/>
              </a:ext>
            </a:extLst>
          </p:cNvPr>
          <p:cNvSpPr/>
          <p:nvPr/>
        </p:nvSpPr>
        <p:spPr>
          <a:xfrm rot="5400000">
            <a:off x="6898055" y="4055288"/>
            <a:ext cx="760297" cy="457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2F15FDB5-C9C8-BEE9-B4E0-9914CB856624}"/>
              </a:ext>
            </a:extLst>
          </p:cNvPr>
          <p:cNvSpPr/>
          <p:nvPr/>
        </p:nvSpPr>
        <p:spPr>
          <a:xfrm rot="5400000">
            <a:off x="6882614" y="2652753"/>
            <a:ext cx="810937" cy="900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5138DB28-091D-CB2F-DD62-A9E81C2D621B}"/>
              </a:ext>
            </a:extLst>
          </p:cNvPr>
          <p:cNvSpPr/>
          <p:nvPr/>
        </p:nvSpPr>
        <p:spPr>
          <a:xfrm>
            <a:off x="3180950" y="5326168"/>
            <a:ext cx="521798" cy="457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F6DC0318-A248-FA92-C7FE-8E7490F6F31C}"/>
              </a:ext>
            </a:extLst>
          </p:cNvPr>
          <p:cNvSpPr/>
          <p:nvPr/>
        </p:nvSpPr>
        <p:spPr>
          <a:xfrm rot="5400000">
            <a:off x="2683282" y="4834008"/>
            <a:ext cx="103004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C5A064DD-7D92-9B88-4AB2-4C3542ADAA89}"/>
              </a:ext>
            </a:extLst>
          </p:cNvPr>
          <p:cNvSpPr/>
          <p:nvPr/>
        </p:nvSpPr>
        <p:spPr>
          <a:xfrm>
            <a:off x="5574126" y="2261761"/>
            <a:ext cx="106680" cy="1068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70F5DE5-A671-E89C-56C6-188995B3631A}"/>
              </a:ext>
            </a:extLst>
          </p:cNvPr>
          <p:cNvSpPr/>
          <p:nvPr/>
        </p:nvSpPr>
        <p:spPr>
          <a:xfrm>
            <a:off x="5574126" y="5295065"/>
            <a:ext cx="106680" cy="1068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8E41EC72-4CBD-A122-A7C2-9F671F9BAF96}"/>
              </a:ext>
            </a:extLst>
          </p:cNvPr>
          <p:cNvSpPr/>
          <p:nvPr/>
        </p:nvSpPr>
        <p:spPr>
          <a:xfrm>
            <a:off x="3689621" y="5301435"/>
            <a:ext cx="106680" cy="1068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6446D0-86B3-F2B9-89C8-FD89B80D959F}"/>
              </a:ext>
            </a:extLst>
          </p:cNvPr>
          <p:cNvSpPr txBox="1"/>
          <p:nvPr/>
        </p:nvSpPr>
        <p:spPr>
          <a:xfrm>
            <a:off x="4727346" y="2801552"/>
            <a:ext cx="432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  <a:endParaRPr lang="ru-RU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D7838F-45AF-137B-431E-04A423988A06}"/>
              </a:ext>
            </a:extLst>
          </p:cNvPr>
          <p:cNvSpPr txBox="1"/>
          <p:nvPr/>
        </p:nvSpPr>
        <p:spPr>
          <a:xfrm>
            <a:off x="5700464" y="5018066"/>
            <a:ext cx="432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  <a:endParaRPr lang="ru-RU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D84722-ABD7-3EAE-DE57-D8D3E8B17075}"/>
              </a:ext>
            </a:extLst>
          </p:cNvPr>
          <p:cNvSpPr txBox="1"/>
          <p:nvPr/>
        </p:nvSpPr>
        <p:spPr>
          <a:xfrm>
            <a:off x="5637295" y="2026723"/>
            <a:ext cx="432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  <a:endParaRPr lang="ru-RU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CBB515-D981-BD90-DC6B-AD7A497602EA}"/>
              </a:ext>
            </a:extLst>
          </p:cNvPr>
          <p:cNvSpPr txBox="1"/>
          <p:nvPr/>
        </p:nvSpPr>
        <p:spPr>
          <a:xfrm>
            <a:off x="3270350" y="5049169"/>
            <a:ext cx="432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  <a:endParaRPr lang="ru-RU" sz="1200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AF3F823D-3526-0D9D-8C8E-BD8404230139}"/>
              </a:ext>
            </a:extLst>
          </p:cNvPr>
          <p:cNvSpPr/>
          <p:nvPr/>
        </p:nvSpPr>
        <p:spPr>
          <a:xfrm>
            <a:off x="4613527" y="2801552"/>
            <a:ext cx="106680" cy="1068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27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33E7EAC-B193-BE68-972C-AA9EE25DD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044" y="0"/>
            <a:ext cx="10058400" cy="1231900"/>
          </a:xfrm>
        </p:spPr>
        <p:txBody>
          <a:bodyPr/>
          <a:lstStyle/>
          <a:p>
            <a:r>
              <a:rPr lang="en-US" dirty="0" err="1"/>
              <a:t>ProcessTokenMonitor</a:t>
            </a:r>
            <a:r>
              <a:rPr lang="en-US" dirty="0"/>
              <a:t> </a:t>
            </a:r>
            <a:r>
              <a:rPr lang="en-US" dirty="0" err="1"/>
              <a:t>DEmo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658D88-76E7-2053-51BB-B245A4015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63" y="1143777"/>
            <a:ext cx="9417698" cy="52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1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82BAC73-6602-4337-AB89-F6D8188A558D}"/>
              </a:ext>
            </a:extLst>
          </p:cNvPr>
          <p:cNvSpPr/>
          <p:nvPr/>
        </p:nvSpPr>
        <p:spPr>
          <a:xfrm>
            <a:off x="219020" y="809805"/>
            <a:ext cx="11710416" cy="3082946"/>
          </a:xfrm>
          <a:prstGeom prst="rect">
            <a:avLst/>
          </a:prstGeom>
          <a:solidFill>
            <a:schemeClr val="bg1">
              <a:lumMod val="65000"/>
              <a:lumOff val="35000"/>
              <a:alpha val="40000"/>
            </a:schemeClr>
          </a:solidFill>
          <a:ln w="38100">
            <a:solidFill>
              <a:srgbClr val="4AE6FF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2" algn="ctr"/>
            <a:r>
              <a:rPr lang="en-US" sz="2400" b="1" dirty="0">
                <a:solidFill>
                  <a:schemeClr val="tx1">
                    <a:alpha val="4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User-mode</a:t>
            </a:r>
            <a:r>
              <a:rPr lang="ru-RU" sz="2400" b="1" dirty="0">
                <a:solidFill>
                  <a:schemeClr val="tx1">
                    <a:alpha val="4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</a:t>
            </a:r>
            <a:r>
              <a:rPr lang="en-US" sz="2400" b="1" dirty="0">
                <a:solidFill>
                  <a:schemeClr val="tx1">
                    <a:alpha val="4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Processes and Services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284505-4965-478D-8A5C-F42984529BDF}"/>
              </a:ext>
            </a:extLst>
          </p:cNvPr>
          <p:cNvSpPr/>
          <p:nvPr/>
        </p:nvSpPr>
        <p:spPr>
          <a:xfrm>
            <a:off x="219020" y="4202975"/>
            <a:ext cx="11710416" cy="2124359"/>
          </a:xfrm>
          <a:prstGeom prst="rect">
            <a:avLst/>
          </a:prstGeom>
          <a:solidFill>
            <a:schemeClr val="bg1">
              <a:lumMod val="65000"/>
              <a:lumOff val="35000"/>
              <a:alpha val="40000"/>
            </a:schemeClr>
          </a:solidFill>
          <a:ln w="38100">
            <a:solidFill>
              <a:srgbClr val="4AE6FF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>
                    <a:alpha val="4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Kernel</a:t>
            </a:r>
            <a:r>
              <a:rPr lang="ru-RU" sz="2400" b="1" dirty="0">
                <a:solidFill>
                  <a:schemeClr val="tx1">
                    <a:alpha val="4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-</a:t>
            </a:r>
            <a:r>
              <a:rPr lang="en-US" sz="2400" b="1" dirty="0">
                <a:solidFill>
                  <a:schemeClr val="tx1">
                    <a:alpha val="4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mode Drivers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799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Microsoft Defender: about 10 apps + 6 drivers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0426E-4B6A-4E24-B45D-3EC83F8B4B30}"/>
              </a:ext>
            </a:extLst>
          </p:cNvPr>
          <p:cNvSpPr/>
          <p:nvPr/>
        </p:nvSpPr>
        <p:spPr>
          <a:xfrm>
            <a:off x="590439" y="1009328"/>
            <a:ext cx="2834524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26071C-159F-447F-9BD8-04CB614AF3E3}"/>
              </a:ext>
            </a:extLst>
          </p:cNvPr>
          <p:cNvSpPr/>
          <p:nvPr/>
        </p:nvSpPr>
        <p:spPr>
          <a:xfrm>
            <a:off x="3424963" y="1009327"/>
            <a:ext cx="2076411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WinDefend</a:t>
            </a:r>
            <a:endParaRPr lang="en-US" sz="2800" b="1" dirty="0">
              <a:solidFill>
                <a:schemeClr val="tx1">
                  <a:alpha val="6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261012-175F-49CD-86FA-1D152C6FFA8B}"/>
              </a:ext>
            </a:extLst>
          </p:cNvPr>
          <p:cNvSpPr/>
          <p:nvPr/>
        </p:nvSpPr>
        <p:spPr>
          <a:xfrm>
            <a:off x="981794" y="3081302"/>
            <a:ext cx="1871124" cy="620899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WSCSVC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462840-E5EE-4AF7-989B-773155E28013}"/>
              </a:ext>
            </a:extLst>
          </p:cNvPr>
          <p:cNvSpPr/>
          <p:nvPr/>
        </p:nvSpPr>
        <p:spPr>
          <a:xfrm>
            <a:off x="9874797" y="1035548"/>
            <a:ext cx="1881377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WdNisSvc</a:t>
            </a:r>
            <a:endParaRPr lang="en-US" sz="2800" b="1" dirty="0">
              <a:solidFill>
                <a:schemeClr val="tx1">
                  <a:alpha val="6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A692F6-9A27-4CF9-B81C-0CBBE2393BCA}"/>
              </a:ext>
            </a:extLst>
          </p:cNvPr>
          <p:cNvSpPr/>
          <p:nvPr/>
        </p:nvSpPr>
        <p:spPr>
          <a:xfrm>
            <a:off x="4075158" y="2380236"/>
            <a:ext cx="3704559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SecurityHealthService</a:t>
            </a:r>
            <a:endParaRPr lang="en-US" sz="2800" b="1" dirty="0">
              <a:solidFill>
                <a:schemeClr val="tx1">
                  <a:alpha val="6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57C3D-0A91-43A7-82A3-C9EF8F3968A6}"/>
              </a:ext>
            </a:extLst>
          </p:cNvPr>
          <p:cNvSpPr/>
          <p:nvPr/>
        </p:nvSpPr>
        <p:spPr>
          <a:xfrm>
            <a:off x="7992728" y="1032218"/>
            <a:ext cx="1881377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NisSrv.exe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1C11F-7648-4C53-A8C7-6A859160C891}"/>
              </a:ext>
            </a:extLst>
          </p:cNvPr>
          <p:cNvSpPr/>
          <p:nvPr/>
        </p:nvSpPr>
        <p:spPr>
          <a:xfrm>
            <a:off x="462377" y="4395202"/>
            <a:ext cx="331496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(file-filter)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18EAA0-D6AC-4458-B2F5-36C24A0597B8}"/>
              </a:ext>
            </a:extLst>
          </p:cNvPr>
          <p:cNvSpPr/>
          <p:nvPr/>
        </p:nvSpPr>
        <p:spPr>
          <a:xfrm>
            <a:off x="462377" y="5227148"/>
            <a:ext cx="331496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WdBoot</a:t>
            </a:r>
            <a:r>
              <a:rPr lang="en-US" sz="2800" b="1" dirty="0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(ELAM)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E156D2-5A52-42F4-9E95-B2D30D21746A}"/>
              </a:ext>
            </a:extLst>
          </p:cNvPr>
          <p:cNvSpPr/>
          <p:nvPr/>
        </p:nvSpPr>
        <p:spPr>
          <a:xfrm>
            <a:off x="3976679" y="5212140"/>
            <a:ext cx="415113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WdNisDrv</a:t>
            </a:r>
            <a:r>
              <a:rPr lang="en-US" sz="2800" b="1" dirty="0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(NDIS WFP)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BB2CE-6AFC-436D-92B4-BD9BB9CF517D}"/>
              </a:ext>
            </a:extLst>
          </p:cNvPr>
          <p:cNvSpPr/>
          <p:nvPr/>
        </p:nvSpPr>
        <p:spPr>
          <a:xfrm>
            <a:off x="8327150" y="4406469"/>
            <a:ext cx="343757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MpsDrv</a:t>
            </a:r>
            <a:r>
              <a:rPr lang="en-US" sz="2800" b="1" dirty="0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(firewall)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BD8FF9-D5E2-4F86-ABC2-35C94D3E3D0D}"/>
              </a:ext>
            </a:extLst>
          </p:cNvPr>
          <p:cNvSpPr/>
          <p:nvPr/>
        </p:nvSpPr>
        <p:spPr>
          <a:xfrm>
            <a:off x="8327150" y="5241983"/>
            <a:ext cx="343757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MpKSLDrv</a:t>
            </a:r>
            <a:r>
              <a:rPr lang="en-US" sz="2800" b="1" dirty="0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(update)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F02AF3-B134-4A2B-9FFC-0B939726F7A7}"/>
              </a:ext>
            </a:extLst>
          </p:cNvPr>
          <p:cNvSpPr/>
          <p:nvPr/>
        </p:nvSpPr>
        <p:spPr>
          <a:xfrm>
            <a:off x="3976678" y="4398502"/>
            <a:ext cx="4151139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WdDevFlt</a:t>
            </a:r>
            <a:r>
              <a:rPr lang="en-US" sz="2800" b="1" dirty="0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(device-filter)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3F4C64-EAF7-4C1D-98E5-B569226A0229}"/>
              </a:ext>
            </a:extLst>
          </p:cNvPr>
          <p:cNvSpPr/>
          <p:nvPr/>
        </p:nvSpPr>
        <p:spPr>
          <a:xfrm>
            <a:off x="8239528" y="2041027"/>
            <a:ext cx="3446630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MpCopyAccelerator</a:t>
            </a:r>
            <a:endParaRPr lang="en-US" sz="2800" b="1" dirty="0">
              <a:solidFill>
                <a:schemeClr val="tx1">
                  <a:alpha val="6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3C374A-FD34-4861-8417-98DD19485494}"/>
              </a:ext>
            </a:extLst>
          </p:cNvPr>
          <p:cNvSpPr/>
          <p:nvPr/>
        </p:nvSpPr>
        <p:spPr>
          <a:xfrm>
            <a:off x="590439" y="2130998"/>
            <a:ext cx="2834524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6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MsMpEngCP</a:t>
            </a:r>
            <a:endParaRPr lang="en-US" sz="2800" b="1" dirty="0">
              <a:solidFill>
                <a:schemeClr val="tx1">
                  <a:alpha val="6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5FA3CB-34E0-4284-9D5A-F403D80DD93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2007701" y="1649408"/>
            <a:ext cx="0" cy="481590"/>
          </a:xfrm>
          <a:prstGeom prst="straightConnector1">
            <a:avLst/>
          </a:prstGeom>
          <a:ln w="38100">
            <a:solidFill>
              <a:srgbClr val="4AE6FF">
                <a:alpha val="20000"/>
              </a:srgbClr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87E1C8-71F7-4592-88C9-2B81D04E900C}"/>
              </a:ext>
            </a:extLst>
          </p:cNvPr>
          <p:cNvSpPr txBox="1"/>
          <p:nvPr/>
        </p:nvSpPr>
        <p:spPr>
          <a:xfrm>
            <a:off x="219020" y="6398852"/>
            <a:ext cx="1046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%</a:t>
            </a:r>
            <a:r>
              <a:rPr lang="en-US" dirty="0" err="1"/>
              <a:t>ProgramData</a:t>
            </a:r>
            <a:r>
              <a:rPr lang="en-US" dirty="0"/>
              <a:t>%\Microsoft\Microsoft Defender\Platform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1740ED-E233-409A-8623-0E5C45A21063}"/>
              </a:ext>
            </a:extLst>
          </p:cNvPr>
          <p:cNvSpPr txBox="1"/>
          <p:nvPr/>
        </p:nvSpPr>
        <p:spPr>
          <a:xfrm>
            <a:off x="6997939" y="6423000"/>
            <a:ext cx="456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%</a:t>
            </a:r>
            <a:r>
              <a:rPr lang="en-US" dirty="0" err="1"/>
              <a:t>Windir</a:t>
            </a:r>
            <a:r>
              <a:rPr lang="en-US" dirty="0"/>
              <a:t>%\System32\drivers\wd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A5C68A-0BF6-4C0B-8EBE-E0AB38E0065B}"/>
              </a:ext>
            </a:extLst>
          </p:cNvPr>
          <p:cNvSpPr/>
          <p:nvPr/>
        </p:nvSpPr>
        <p:spPr>
          <a:xfrm>
            <a:off x="5852230" y="1023525"/>
            <a:ext cx="1789642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lt1">
                    <a:alpha val="60000"/>
                  </a:schemeClr>
                </a:solidFill>
              </a:rPr>
              <a:t>MsSense</a:t>
            </a:r>
            <a:endParaRPr lang="en-US" sz="2800" b="1" dirty="0">
              <a:solidFill>
                <a:schemeClr val="tx1">
                  <a:alpha val="6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30631B-0CB8-488F-9AB9-63893A01CC8D}"/>
              </a:ext>
            </a:extLst>
          </p:cNvPr>
          <p:cNvSpPr/>
          <p:nvPr/>
        </p:nvSpPr>
        <p:spPr>
          <a:xfrm>
            <a:off x="9741506" y="2985887"/>
            <a:ext cx="1871125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lt1">
                    <a:alpha val="60000"/>
                  </a:schemeClr>
                </a:solidFill>
              </a:rPr>
              <a:t>MPSSVC</a:t>
            </a:r>
            <a:endParaRPr lang="en-US" sz="2800" b="1" dirty="0">
              <a:solidFill>
                <a:schemeClr val="tx1">
                  <a:alpha val="6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755FCA2E-DB5D-46AF-B796-DFA19214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9695BD-EFA9-3347-4F18-BB99341BA7AA}"/>
              </a:ext>
            </a:extLst>
          </p:cNvPr>
          <p:cNvCxnSpPr>
            <a:cxnSpLocks/>
          </p:cNvCxnSpPr>
          <p:nvPr/>
        </p:nvCxnSpPr>
        <p:spPr>
          <a:xfrm>
            <a:off x="360439" y="1013484"/>
            <a:ext cx="0" cy="4162673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048A358-7D1E-E3F3-DCDE-D81AF265D83F}"/>
              </a:ext>
            </a:extLst>
          </p:cNvPr>
          <p:cNvCxnSpPr>
            <a:cxnSpLocks/>
          </p:cNvCxnSpPr>
          <p:nvPr/>
        </p:nvCxnSpPr>
        <p:spPr>
          <a:xfrm>
            <a:off x="360439" y="863674"/>
            <a:ext cx="3523340" cy="0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AB9BF3-1321-44A8-9B34-B8B24E8B35A7}"/>
              </a:ext>
            </a:extLst>
          </p:cNvPr>
          <p:cNvCxnSpPr>
            <a:cxnSpLocks/>
          </p:cNvCxnSpPr>
          <p:nvPr/>
        </p:nvCxnSpPr>
        <p:spPr>
          <a:xfrm>
            <a:off x="360439" y="5128772"/>
            <a:ext cx="3523340" cy="0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2E3361-7BCD-5E74-0F14-598C06F5C4C0}"/>
              </a:ext>
            </a:extLst>
          </p:cNvPr>
          <p:cNvCxnSpPr>
            <a:cxnSpLocks/>
          </p:cNvCxnSpPr>
          <p:nvPr/>
        </p:nvCxnSpPr>
        <p:spPr>
          <a:xfrm>
            <a:off x="3866086" y="1013484"/>
            <a:ext cx="0" cy="4162673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736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F063AC-C570-485F-B24A-26D917E7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66" y="1164342"/>
            <a:ext cx="11447734" cy="510844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CC00"/>
                </a:solidFill>
              </a:rPr>
              <a:t>Kernel-mode threats </a:t>
            </a:r>
            <a:r>
              <a:rPr lang="en-US" sz="2400" dirty="0"/>
              <a:t>are very dangerous even for Windows 11 x64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/>
              <a:t>The global malware trend is to bypass or </a:t>
            </a:r>
            <a:r>
              <a:rPr lang="en-US" sz="2400" dirty="0">
                <a:solidFill>
                  <a:srgbClr val="FFCC00"/>
                </a:solidFill>
              </a:rPr>
              <a:t>disable security products </a:t>
            </a:r>
            <a:r>
              <a:rPr lang="en-US" sz="2400" dirty="0"/>
              <a:t>without terminating the AV/EDR apps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/>
              <a:t>Microsoft Defender is the most desired goal for attackers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/>
              <a:t>Mandatory Integrity Control (</a:t>
            </a:r>
            <a:r>
              <a:rPr lang="en-US" sz="2400" dirty="0">
                <a:solidFill>
                  <a:srgbClr val="FFCC00"/>
                </a:solidFill>
              </a:rPr>
              <a:t>MIC</a:t>
            </a:r>
            <a:r>
              <a:rPr lang="en-US" sz="2400" dirty="0"/>
              <a:t>) is designed to sandbox untrusted apps, </a:t>
            </a:r>
            <a:br>
              <a:rPr lang="en-US" sz="2400" dirty="0"/>
            </a:br>
            <a:r>
              <a:rPr lang="en-US" sz="2400" dirty="0"/>
              <a:t>but attackers can </a:t>
            </a:r>
            <a:r>
              <a:rPr lang="en-US" sz="2400" dirty="0">
                <a:solidFill>
                  <a:srgbClr val="FFCC00"/>
                </a:solidFill>
              </a:rPr>
              <a:t>abuse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C00"/>
                </a:solidFill>
              </a:rPr>
              <a:t>MIC</a:t>
            </a:r>
            <a:r>
              <a:rPr lang="en-US" sz="2400" dirty="0"/>
              <a:t> to sandbox Microsoft Defender and other AVs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/>
              <a:t>MemoryRanger can </a:t>
            </a:r>
            <a:r>
              <a:rPr lang="en-US" sz="2400" dirty="0">
                <a:solidFill>
                  <a:srgbClr val="FFCC00"/>
                </a:solidFill>
              </a:rPr>
              <a:t>block</a:t>
            </a:r>
            <a:r>
              <a:rPr lang="en-US" sz="2400" dirty="0"/>
              <a:t> attacks on kernel data including </a:t>
            </a:r>
            <a:r>
              <a:rPr lang="en-US" sz="2400" dirty="0">
                <a:solidFill>
                  <a:srgbClr val="FFCC00"/>
                </a:solidFill>
              </a:rPr>
              <a:t>attacks on MIC</a:t>
            </a:r>
            <a:endParaRPr lang="en-US" sz="2400" dirty="0"/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 err="1"/>
              <a:t>ProcessTokenMonitor</a:t>
            </a:r>
            <a:r>
              <a:rPr lang="en-US" sz="2400" dirty="0"/>
              <a:t> can </a:t>
            </a:r>
            <a:r>
              <a:rPr lang="en-US" sz="2400" dirty="0">
                <a:solidFill>
                  <a:srgbClr val="FFCC00"/>
                </a:solidFill>
              </a:rPr>
              <a:t>reveal</a:t>
            </a:r>
            <a:r>
              <a:rPr lang="en-US" sz="2400" dirty="0"/>
              <a:t> the presented </a:t>
            </a:r>
            <a:r>
              <a:rPr lang="en-US" sz="2400" dirty="0">
                <a:solidFill>
                  <a:srgbClr val="FFCC00"/>
                </a:solidFill>
              </a:rPr>
              <a:t>kernel sandboxing attack</a:t>
            </a:r>
            <a:r>
              <a:rPr lang="en-US" sz="24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E1952-D4BD-41C4-A6B8-E8612F0B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FB07D8-5C8C-44A0-82D8-9BD18233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1A80E-49C9-2EAC-D09B-C1AB6D0462A1}"/>
              </a:ext>
            </a:extLst>
          </p:cNvPr>
          <p:cNvSpPr/>
          <p:nvPr/>
        </p:nvSpPr>
        <p:spPr>
          <a:xfrm>
            <a:off x="293914" y="1231900"/>
            <a:ext cx="11302340" cy="235919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3164-DD80-6DA5-FAAA-A427E9B3DDE6}"/>
              </a:ext>
            </a:extLst>
          </p:cNvPr>
          <p:cNvSpPr/>
          <p:nvPr/>
        </p:nvSpPr>
        <p:spPr>
          <a:xfrm>
            <a:off x="293913" y="3767855"/>
            <a:ext cx="11302341" cy="98758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2B40C-F11F-08C5-B87E-A5E9B5AC3CBC}"/>
              </a:ext>
            </a:extLst>
          </p:cNvPr>
          <p:cNvSpPr/>
          <p:nvPr/>
        </p:nvSpPr>
        <p:spPr>
          <a:xfrm>
            <a:off x="293912" y="4907842"/>
            <a:ext cx="11302341" cy="6782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C3DFED-34C8-4578-9E34-8E08CF650DEA}"/>
              </a:ext>
            </a:extLst>
          </p:cNvPr>
          <p:cNvSpPr/>
          <p:nvPr/>
        </p:nvSpPr>
        <p:spPr>
          <a:xfrm>
            <a:off x="293911" y="5771276"/>
            <a:ext cx="11302341" cy="6782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38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6638552-829B-4F8E-9A47-F43DF65E48A0}"/>
              </a:ext>
            </a:extLst>
          </p:cNvPr>
          <p:cNvSpPr txBox="1">
            <a:spLocks/>
          </p:cNvSpPr>
          <p:nvPr/>
        </p:nvSpPr>
        <p:spPr>
          <a:xfrm>
            <a:off x="104172" y="188511"/>
            <a:ext cx="11730333" cy="132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4400" dirty="0">
                <a:solidFill>
                  <a:prstClr val="white"/>
                </a:solidFill>
                <a:cs typeface="Segoe UI Semibold" panose="020B0702040204020203" pitchFamily="34" charset="0"/>
              </a:rPr>
              <a:t>Thank you!</a:t>
            </a:r>
            <a:endParaRPr lang="en-US" sz="280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14871A7-D5E2-E89F-D031-2A82EA9E99EF}"/>
              </a:ext>
            </a:extLst>
          </p:cNvPr>
          <p:cNvGraphicFramePr>
            <a:graphicFrameLocks noGrp="1"/>
          </p:cNvGraphicFramePr>
          <p:nvPr/>
        </p:nvGraphicFramePr>
        <p:xfrm>
          <a:off x="3305214" y="1547899"/>
          <a:ext cx="8801905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6123">
                  <a:extLst>
                    <a:ext uri="{9D8B030D-6E8A-4147-A177-3AD203B41FA5}">
                      <a16:colId xmlns:a16="http://schemas.microsoft.com/office/drawing/2014/main" val="3281509966"/>
                    </a:ext>
                  </a:extLst>
                </a:gridCol>
                <a:gridCol w="4305782">
                  <a:extLst>
                    <a:ext uri="{9D8B030D-6E8A-4147-A177-3AD203B41FA5}">
                      <a16:colId xmlns:a16="http://schemas.microsoft.com/office/drawing/2014/main" val="7607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3" algn="ctr"/>
                      <a:r>
                        <a:rPr lang="en-US" sz="2800" dirty="0">
                          <a:solidFill>
                            <a:prstClr val="white"/>
                          </a:solidFill>
                          <a:latin typeface="Rockwell" panose="02060603020205020403" pitchFamily="18" charset="0"/>
                          <a:cs typeface="Segoe UI Semibold" panose="020B0702040204020203" pitchFamily="34" charset="0"/>
                        </a:rPr>
                        <a:t>Igor Korkin</a:t>
                      </a:r>
                      <a:endParaRPr lang="en-US" sz="2800" dirty="0">
                        <a:latin typeface="Rockwell" panose="02060603020205020403" pitchFamily="18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prstClr val="white"/>
                          </a:solidFill>
                          <a:latin typeface="Rockwell" panose="02060603020205020403" pitchFamily="18" charset="0"/>
                          <a:cs typeface="Segoe UI Semibold" panose="020B0702040204020203" pitchFamily="34" charset="0"/>
                        </a:rPr>
                        <a:t>igor.korkin@gmail.com </a:t>
                      </a:r>
                      <a:endParaRPr lang="en-US" sz="2800" dirty="0">
                        <a:latin typeface="Rockwell" panose="02060603020205020403" pitchFamily="18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206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3" algn="ctr"/>
                      <a:r>
                        <a:rPr lang="en-US" sz="2800" dirty="0">
                          <a:solidFill>
                            <a:prstClr val="white"/>
                          </a:solidFill>
                          <a:latin typeface="Rockwell" panose="02060603020205020403" pitchFamily="18" charset="0"/>
                          <a:cs typeface="Segoe UI Semibold" panose="020B0702040204020203" pitchFamily="34" charset="0"/>
                        </a:rPr>
                        <a:t>Denis Pogonin</a:t>
                      </a:r>
                      <a:endParaRPr lang="en-US" sz="2800" dirty="0">
                        <a:latin typeface="Rockwell" panose="02060603020205020403" pitchFamily="18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prstClr val="white"/>
                          </a:solidFill>
                          <a:latin typeface="Rockwell" panose="02060603020205020403" pitchFamily="18" charset="0"/>
                          <a:cs typeface="Segoe UI Semibold" panose="020B0702040204020203" pitchFamily="34" charset="0"/>
                        </a:rPr>
                        <a:t>denpog00@gmail.com</a:t>
                      </a:r>
                      <a:endParaRPr lang="en-US" sz="2800" dirty="0">
                        <a:latin typeface="Rockwell" panose="02060603020205020403" pitchFamily="18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01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3" algn="ctr"/>
                      <a:endParaRPr lang="en-US" sz="2800" dirty="0">
                        <a:latin typeface="Rockwell" panose="02060603020205020403" pitchFamily="18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Rockwell" panose="02060603020205020403" pitchFamily="18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773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800" dirty="0">
                          <a:solidFill>
                            <a:prstClr val="white"/>
                          </a:solidFill>
                          <a:latin typeface="Rockwell" panose="02060603020205020403" pitchFamily="18" charset="0"/>
                          <a:cs typeface="Segoe UI Semibold" panose="020B0702040204020203" pitchFamily="34" charset="0"/>
                        </a:rPr>
                        <a:t>All the details are here</a:t>
                      </a:r>
                      <a:endParaRPr lang="en-US" sz="2800" dirty="0">
                        <a:latin typeface="Rockwell" panose="02060603020205020403" pitchFamily="18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prstClr val="white"/>
                          </a:solidFill>
                          <a:latin typeface="Rockwell" panose="02060603020205020403" pitchFamily="18" charset="0"/>
                          <a:cs typeface="Segoe UI Semibold" panose="020B0702040204020203" pitchFamily="34" charset="0"/>
                          <a:hlinkClick r:id="rId3"/>
                        </a:rPr>
                        <a:t>igorkorkin.blogspot.com</a:t>
                      </a:r>
                      <a:endParaRPr lang="en-US" sz="2800" dirty="0">
                        <a:latin typeface="Rockwell" panose="02060603020205020403" pitchFamily="18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686382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70BCC2E-0CB2-AC68-855E-93EDFDE78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702" y="5081323"/>
            <a:ext cx="2438896" cy="1707227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1629685-34EB-4AEC-8CDE-E361719AA0D6}"/>
              </a:ext>
            </a:extLst>
          </p:cNvPr>
          <p:cNvSpPr/>
          <p:nvPr/>
        </p:nvSpPr>
        <p:spPr>
          <a:xfrm rot="7125360" flipH="1" flipV="1">
            <a:off x="1511435" y="1772614"/>
            <a:ext cx="4131432" cy="9706298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F78C65-E607-3DC9-D869-C185899E3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005" y="5040667"/>
            <a:ext cx="1742275" cy="1498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9E11C2-1504-2C4E-00CC-C5D75408479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contrast="20000"/>
          </a:blip>
          <a:stretch>
            <a:fillRect/>
          </a:stretch>
        </p:blipFill>
        <p:spPr>
          <a:xfrm rot="20903430">
            <a:off x="2533549" y="5821383"/>
            <a:ext cx="524322" cy="524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78BDE-3144-4D92-8FC1-80C553E1CD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927"/>
          <a:stretch/>
        </p:blipFill>
        <p:spPr>
          <a:xfrm rot="15032611">
            <a:off x="5213306" y="5836306"/>
            <a:ext cx="411398" cy="979473"/>
          </a:xfrm>
          <a:prstGeom prst="rect">
            <a:avLst/>
          </a:prstGeom>
        </p:spPr>
      </p:pic>
      <p:pic>
        <p:nvPicPr>
          <p:cNvPr id="2050" name="Picture 2" descr="Backhand Index Pointing Left on Apple iOS 10.2">
            <a:extLst>
              <a:ext uri="{FF2B5EF4-FFF2-40B4-BE49-F238E27FC236}">
                <a16:creationId xmlns:a16="http://schemas.microsoft.com/office/drawing/2014/main" id="{7F852D5E-7DC0-4EA0-90AE-0E6FF8E7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2292" flipH="1">
            <a:off x="6911819" y="5579382"/>
            <a:ext cx="687562" cy="6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6EC5C8-4633-4C4E-9CEB-EE90810722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937" y="1242717"/>
            <a:ext cx="2406962" cy="237782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4208477-2873-4C9F-BA93-B29E934B2B62}"/>
              </a:ext>
            </a:extLst>
          </p:cNvPr>
          <p:cNvGrpSpPr/>
          <p:nvPr/>
        </p:nvGrpSpPr>
        <p:grpSpPr>
          <a:xfrm>
            <a:off x="7822589" y="5280322"/>
            <a:ext cx="1478638" cy="1309227"/>
            <a:chOff x="7905213" y="5231012"/>
            <a:chExt cx="1478638" cy="130922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7187A89-7361-4740-9F03-EDA2E897B28A}"/>
                </a:ext>
              </a:extLst>
            </p:cNvPr>
            <p:cNvSpPr/>
            <p:nvPr/>
          </p:nvSpPr>
          <p:spPr>
            <a:xfrm rot="438722">
              <a:off x="8608861" y="5594288"/>
              <a:ext cx="9906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CAEAAC-5B36-4E27-9F3C-7993881DE4D1}"/>
                </a:ext>
              </a:extLst>
            </p:cNvPr>
            <p:cNvSpPr/>
            <p:nvPr/>
          </p:nvSpPr>
          <p:spPr>
            <a:xfrm rot="438722">
              <a:off x="8885721" y="5773993"/>
              <a:ext cx="9906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697247-E94A-44CA-B99E-79FBB50A2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486" t="56767" r="30206" b="5011"/>
            <a:stretch/>
          </p:blipFill>
          <p:spPr>
            <a:xfrm rot="2306624">
              <a:off x="7905213" y="5231012"/>
              <a:ext cx="1478638" cy="1309227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454C3FD-F945-4803-B443-28CFD313BA54}"/>
                </a:ext>
              </a:extLst>
            </p:cNvPr>
            <p:cNvSpPr/>
            <p:nvPr/>
          </p:nvSpPr>
          <p:spPr>
            <a:xfrm>
              <a:off x="8483600" y="5732718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8DD534-1859-4AAA-882D-44270E4DCFE3}"/>
                </a:ext>
              </a:extLst>
            </p:cNvPr>
            <p:cNvSpPr/>
            <p:nvPr/>
          </p:nvSpPr>
          <p:spPr>
            <a:xfrm>
              <a:off x="8729345" y="5927951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757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EC8AF2-4521-48E4-B22B-B3C723926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8C2C3-3EC7-48E2-83EE-710B9ACB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FE6632-D542-4DC6-8B83-068B919B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408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045AD3D-8D0E-4977-A2D0-C8B71BA3A2F8}"/>
              </a:ext>
            </a:extLst>
          </p:cNvPr>
          <p:cNvSpPr/>
          <p:nvPr/>
        </p:nvSpPr>
        <p:spPr>
          <a:xfrm>
            <a:off x="-170184" y="-33248"/>
            <a:ext cx="26455028" cy="718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93390D-3DAD-43DA-9762-455A63107FDE}"/>
              </a:ext>
            </a:extLst>
          </p:cNvPr>
          <p:cNvGrpSpPr/>
          <p:nvPr/>
        </p:nvGrpSpPr>
        <p:grpSpPr>
          <a:xfrm>
            <a:off x="23908753" y="4493235"/>
            <a:ext cx="1453475" cy="1349196"/>
            <a:chOff x="5301581" y="1807392"/>
            <a:chExt cx="3222187" cy="3243213"/>
          </a:xfrm>
        </p:grpSpPr>
        <p:pic>
          <p:nvPicPr>
            <p:cNvPr id="61" name="Picture 6" descr="ROOTCON Hacking Conference - Home | Facebook">
              <a:extLst>
                <a:ext uri="{FF2B5EF4-FFF2-40B4-BE49-F238E27FC236}">
                  <a16:creationId xmlns:a16="http://schemas.microsoft.com/office/drawing/2014/main" id="{123A7E60-7C97-4DFA-8469-6BC04A861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113" y="2357437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Circle: Hollow 61">
              <a:extLst>
                <a:ext uri="{FF2B5EF4-FFF2-40B4-BE49-F238E27FC236}">
                  <a16:creationId xmlns:a16="http://schemas.microsoft.com/office/drawing/2014/main" id="{F5B7E500-7F57-46E1-9548-F226BB451E66}"/>
                </a:ext>
              </a:extLst>
            </p:cNvPr>
            <p:cNvSpPr/>
            <p:nvPr/>
          </p:nvSpPr>
          <p:spPr>
            <a:xfrm>
              <a:off x="5301581" y="1807392"/>
              <a:ext cx="3222187" cy="3243213"/>
            </a:xfrm>
            <a:prstGeom prst="donut">
              <a:avLst>
                <a:gd name="adj" fmla="val 201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4485882" y="1582488"/>
            <a:ext cx="2349500" cy="1749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AllMemPro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5420" y="-48136"/>
            <a:ext cx="10058400" cy="1008649"/>
          </a:xfrm>
        </p:spPr>
        <p:txBody>
          <a:bodyPr/>
          <a:lstStyle/>
          <a:p>
            <a:r>
              <a:rPr lang="en-US" dirty="0"/>
              <a:t>Memory Ranger’s Evolution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70866" y="2717265"/>
            <a:ext cx="1731924" cy="6180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HyperPlatform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2158909" y="2176468"/>
            <a:ext cx="2071729" cy="1158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MemoryMonRWX</a:t>
            </a:r>
          </a:p>
        </p:txBody>
      </p:sp>
      <p:sp>
        <p:nvSpPr>
          <p:cNvPr id="7" name="Rectangle 6"/>
          <p:cNvSpPr/>
          <p:nvPr/>
        </p:nvSpPr>
        <p:spPr>
          <a:xfrm>
            <a:off x="2293574" y="2717265"/>
            <a:ext cx="1802397" cy="529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HyperPlatform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91501" y="899043"/>
            <a:ext cx="2695360" cy="24331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MemoryRanger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0093" y="1975377"/>
            <a:ext cx="2051786" cy="12128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MemoryMonRWX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00654" y="2546876"/>
            <a:ext cx="1730663" cy="529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HyperPlatform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4753627"/>
            <a:ext cx="117424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dirty="0"/>
              <a:t>Korkin, I., &amp; Tanda, S. (2016). Monitoring &amp; controlling kernel-mode events by HyperPlatform. Recon, Canada.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dirty="0"/>
              <a:t>Korkin, I., &amp; Tanda, S. (2017). Detect Kernel-Mode Rootkits via Real Time Logging &amp; Controlling Memory Access. ADFSL, USA.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dirty="0"/>
              <a:t>Korkin, I. (2018). Hypervisor-Based Active Data Protection for Integrity and Confidentiality of Dynamically Allocated Memory in Windows Kernel. ADFSL, USA.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dirty="0"/>
              <a:t>Korkin, I. (2018). Divide et Impera: MemoryRanger Runs Drivers in Isolated Kernel Spaces. BlackHat, UK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dirty="0"/>
              <a:t>Korkin, I. (2019). MemoryRanger Prevents Hijacking FILE_OBJECT structures in Windows Kernel. ADFSL, USA.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dirty="0"/>
              <a:t>Korkin, I. (2020). Kernel Hijacking is Not an Option: MemoryRanger Comes to the Rescue Again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dirty="0"/>
              <a:t>Korkin, I. (2021). Protected Process Light is not Protected: MemoryRanger Fills The Gap Again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47467" y="1355597"/>
            <a:ext cx="2374900" cy="1832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AllMemPro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15849" y="1831444"/>
            <a:ext cx="2051786" cy="12128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MemoryMonRWX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76410" y="2402943"/>
            <a:ext cx="1730663" cy="529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HyperPlatform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19085" y="334867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777029" y="334867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48242" y="334550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 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023998" y="3342133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 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554864" y="3342133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Step 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042980" y="492643"/>
            <a:ext cx="1963999" cy="282617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MemoryRanger</a:t>
            </a:r>
          </a:p>
          <a:p>
            <a:pPr algn="ctr"/>
            <a:r>
              <a:rPr lang="en-US" dirty="0"/>
              <a:t>with a new feature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Prevention of the 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FILE_OBJECT Hijacking</a:t>
            </a:r>
          </a:p>
        </p:txBody>
      </p:sp>
      <p:pic>
        <p:nvPicPr>
          <p:cNvPr id="1030" name="Picture 6" descr="Image result for ADFSL con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555" y="3805539"/>
            <a:ext cx="938431" cy="92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Image result for ADFSL con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315" y="3798502"/>
            <a:ext cx="938431" cy="92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Image result for ADFSL con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597" y="3798502"/>
            <a:ext cx="938431" cy="92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blackhat.com/images/page-graphics-eu-18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39" y="3736976"/>
            <a:ext cx="1855355" cy="75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s://recon.cx/2016/images/header-04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4" y="3714837"/>
            <a:ext cx="822452" cy="71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0830" y="4310458"/>
            <a:ext cx="6303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REcon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6F4D5E-E7B0-47AC-8ED9-75E58E11851F}"/>
              </a:ext>
            </a:extLst>
          </p:cNvPr>
          <p:cNvSpPr/>
          <p:nvPr/>
        </p:nvSpPr>
        <p:spPr>
          <a:xfrm>
            <a:off x="12149134" y="496373"/>
            <a:ext cx="2200275" cy="28528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MemoryRanger</a:t>
            </a:r>
            <a:br>
              <a:rPr lang="en-US" dirty="0"/>
            </a:br>
            <a:r>
              <a:rPr lang="en-US" dirty="0"/>
              <a:t>with a data-only enclave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Prevention of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Handle Hijacking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Hijacking NTFS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Token Hijacking</a:t>
            </a:r>
          </a:p>
        </p:txBody>
      </p:sp>
      <p:pic>
        <p:nvPicPr>
          <p:cNvPr id="8" name="Picture 6" descr="Home - Hack In The Box Security Conference | Hack In The Box Security  Conference">
            <a:extLst>
              <a:ext uri="{FF2B5EF4-FFF2-40B4-BE49-F238E27FC236}">
                <a16:creationId xmlns:a16="http://schemas.microsoft.com/office/drawing/2014/main" id="{859232DC-BF8B-4660-AE26-99E7CBAE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9683" y="3780334"/>
            <a:ext cx="897762" cy="103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531064-03E0-4DE7-AB4A-81766FD16722}"/>
              </a:ext>
            </a:extLst>
          </p:cNvPr>
          <p:cNvSpPr/>
          <p:nvPr/>
        </p:nvSpPr>
        <p:spPr>
          <a:xfrm>
            <a:off x="12417958" y="3391398"/>
            <a:ext cx="1653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Step 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AC0108-0421-47EE-80A6-DA30231BF353}"/>
              </a:ext>
            </a:extLst>
          </p:cNvPr>
          <p:cNvSpPr/>
          <p:nvPr/>
        </p:nvSpPr>
        <p:spPr>
          <a:xfrm>
            <a:off x="14508732" y="482469"/>
            <a:ext cx="1852043" cy="28528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MemoryRanger</a:t>
            </a:r>
          </a:p>
          <a:p>
            <a:pPr algn="ctr"/>
            <a:r>
              <a:rPr lang="en-US" dirty="0"/>
              <a:t>against Mimikatz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Prevention of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illegally disabling PPL for LSASS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50CDF-99BF-4DCF-9AAB-6A0DE11509E9}"/>
              </a:ext>
            </a:extLst>
          </p:cNvPr>
          <p:cNvSpPr/>
          <p:nvPr/>
        </p:nvSpPr>
        <p:spPr>
          <a:xfrm>
            <a:off x="14726351" y="3375524"/>
            <a:ext cx="1421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Step 7.1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78990B-57E0-451A-9E25-04ACFF984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1610" y="3935404"/>
            <a:ext cx="1744045" cy="38074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715ADC0-70EC-476E-AA3B-FF1DBEB5DB94}"/>
              </a:ext>
            </a:extLst>
          </p:cNvPr>
          <p:cNvSpPr/>
          <p:nvPr/>
        </p:nvSpPr>
        <p:spPr>
          <a:xfrm>
            <a:off x="16606006" y="489271"/>
            <a:ext cx="2129037" cy="28528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MemoryRanger:</a:t>
            </a:r>
          </a:p>
          <a:p>
            <a:pPr algn="ctr"/>
            <a:r>
              <a:rPr lang="en-US" dirty="0"/>
              <a:t>PPL and Win11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Prevention of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PPL disabling for system apps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PPL enabling for malware apps</a:t>
            </a:r>
          </a:p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0D6A80-F344-4260-AB51-10FF3207D786}"/>
              </a:ext>
            </a:extLst>
          </p:cNvPr>
          <p:cNvSpPr/>
          <p:nvPr/>
        </p:nvSpPr>
        <p:spPr>
          <a:xfrm>
            <a:off x="16783602" y="3391398"/>
            <a:ext cx="1653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Step 7.2</a:t>
            </a:r>
          </a:p>
        </p:txBody>
      </p:sp>
      <p:pic>
        <p:nvPicPr>
          <p:cNvPr id="44" name="Picture 6" descr="Texas Cyber Summit - 2021 Tickets, Fri, Oct 29, 2021 at 8:00 AM | Eventbrite">
            <a:extLst>
              <a:ext uri="{FF2B5EF4-FFF2-40B4-BE49-F238E27FC236}">
                <a16:creationId xmlns:a16="http://schemas.microsoft.com/office/drawing/2014/main" id="{3E68DB38-DE42-4DC1-8856-CCD571E8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8370" y="3935404"/>
            <a:ext cx="1304105" cy="130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E4B81C-8B8B-4D71-87AF-9BA5D61C2B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99722" y="4879685"/>
            <a:ext cx="2200275" cy="220027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89C2B10-E269-4148-A8D9-70667F1C0E17}"/>
              </a:ext>
            </a:extLst>
          </p:cNvPr>
          <p:cNvSpPr/>
          <p:nvPr/>
        </p:nvSpPr>
        <p:spPr>
          <a:xfrm>
            <a:off x="18830923" y="489271"/>
            <a:ext cx="2195278" cy="28528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MemoryRanger:</a:t>
            </a:r>
          </a:p>
          <a:p>
            <a:pPr algn="ctr"/>
            <a:r>
              <a:rPr lang="en-US" dirty="0"/>
              <a:t>ETW and Win11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Prevention of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attacks on ETW sessions of Windows Defender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89056B-8DCD-4F27-8C54-23974F615E6F}"/>
              </a:ext>
            </a:extLst>
          </p:cNvPr>
          <p:cNvSpPr/>
          <p:nvPr/>
        </p:nvSpPr>
        <p:spPr>
          <a:xfrm>
            <a:off x="19008518" y="3391398"/>
            <a:ext cx="1653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Step 8</a:t>
            </a:r>
          </a:p>
        </p:txBody>
      </p:sp>
      <p:grpSp>
        <p:nvGrpSpPr>
          <p:cNvPr id="52" name="object 3">
            <a:extLst>
              <a:ext uri="{FF2B5EF4-FFF2-40B4-BE49-F238E27FC236}">
                <a16:creationId xmlns:a16="http://schemas.microsoft.com/office/drawing/2014/main" id="{C885E243-8A83-4C7A-8438-C8617CC2F7CE}"/>
              </a:ext>
            </a:extLst>
          </p:cNvPr>
          <p:cNvGrpSpPr>
            <a:grpSpLocks noChangeAspect="1"/>
          </p:cNvGrpSpPr>
          <p:nvPr/>
        </p:nvGrpSpPr>
        <p:grpSpPr>
          <a:xfrm>
            <a:off x="18968192" y="3866362"/>
            <a:ext cx="1920740" cy="747170"/>
            <a:chOff x="372289" y="175737"/>
            <a:chExt cx="4756785" cy="1850389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229E28EA-34EF-4170-9087-F451FE22FED4}"/>
                </a:ext>
              </a:extLst>
            </p:cNvPr>
            <p:cNvSpPr/>
            <p:nvPr/>
          </p:nvSpPr>
          <p:spPr>
            <a:xfrm>
              <a:off x="372287" y="916203"/>
              <a:ext cx="4652010" cy="621030"/>
            </a:xfrm>
            <a:custGeom>
              <a:avLst/>
              <a:gdLst/>
              <a:ahLst/>
              <a:cxnLst/>
              <a:rect l="l" t="t" r="r" b="b"/>
              <a:pathLst>
                <a:path w="4652010" h="621030">
                  <a:moveTo>
                    <a:pt x="632650" y="381190"/>
                  </a:moveTo>
                  <a:lnTo>
                    <a:pt x="628332" y="329590"/>
                  </a:lnTo>
                  <a:lnTo>
                    <a:pt x="615975" y="284683"/>
                  </a:lnTo>
                  <a:lnTo>
                    <a:pt x="596480" y="246291"/>
                  </a:lnTo>
                  <a:lnTo>
                    <a:pt x="570763" y="214249"/>
                  </a:lnTo>
                  <a:lnTo>
                    <a:pt x="561568" y="206603"/>
                  </a:lnTo>
                  <a:lnTo>
                    <a:pt x="539711" y="188417"/>
                  </a:lnTo>
                  <a:lnTo>
                    <a:pt x="504228" y="168592"/>
                  </a:lnTo>
                  <a:lnTo>
                    <a:pt x="465201" y="154647"/>
                  </a:lnTo>
                  <a:lnTo>
                    <a:pt x="424802" y="146659"/>
                  </a:lnTo>
                  <a:lnTo>
                    <a:pt x="424802" y="381190"/>
                  </a:lnTo>
                  <a:lnTo>
                    <a:pt x="418579" y="421525"/>
                  </a:lnTo>
                  <a:lnTo>
                    <a:pt x="398957" y="453313"/>
                  </a:lnTo>
                  <a:lnTo>
                    <a:pt x="364490" y="474167"/>
                  </a:lnTo>
                  <a:lnTo>
                    <a:pt x="313791" y="481647"/>
                  </a:lnTo>
                  <a:lnTo>
                    <a:pt x="263715" y="474878"/>
                  </a:lnTo>
                  <a:lnTo>
                    <a:pt x="229196" y="455218"/>
                  </a:lnTo>
                  <a:lnTo>
                    <a:pt x="209207" y="423659"/>
                  </a:lnTo>
                  <a:lnTo>
                    <a:pt x="202768" y="381190"/>
                  </a:lnTo>
                  <a:lnTo>
                    <a:pt x="209219" y="339077"/>
                  </a:lnTo>
                  <a:lnTo>
                    <a:pt x="229323" y="307276"/>
                  </a:lnTo>
                  <a:lnTo>
                    <a:pt x="264147" y="287197"/>
                  </a:lnTo>
                  <a:lnTo>
                    <a:pt x="314794" y="280200"/>
                  </a:lnTo>
                  <a:lnTo>
                    <a:pt x="362788" y="287985"/>
                  </a:lnTo>
                  <a:lnTo>
                    <a:pt x="397179" y="309384"/>
                  </a:lnTo>
                  <a:lnTo>
                    <a:pt x="417880" y="341439"/>
                  </a:lnTo>
                  <a:lnTo>
                    <a:pt x="424802" y="381190"/>
                  </a:lnTo>
                  <a:lnTo>
                    <a:pt x="424802" y="146659"/>
                  </a:lnTo>
                  <a:lnTo>
                    <a:pt x="423557" y="146405"/>
                  </a:lnTo>
                  <a:lnTo>
                    <a:pt x="380187" y="143687"/>
                  </a:lnTo>
                  <a:lnTo>
                    <a:pt x="322770" y="147586"/>
                  </a:lnTo>
                  <a:lnTo>
                    <a:pt x="274370" y="159334"/>
                  </a:lnTo>
                  <a:lnTo>
                    <a:pt x="234911" y="178993"/>
                  </a:lnTo>
                  <a:lnTo>
                    <a:pt x="204292" y="206603"/>
                  </a:lnTo>
                  <a:lnTo>
                    <a:pt x="202768" y="206603"/>
                  </a:lnTo>
                  <a:lnTo>
                    <a:pt x="202768" y="0"/>
                  </a:lnTo>
                  <a:lnTo>
                    <a:pt x="0" y="0"/>
                  </a:lnTo>
                  <a:lnTo>
                    <a:pt x="0" y="600443"/>
                  </a:lnTo>
                  <a:lnTo>
                    <a:pt x="196176" y="600443"/>
                  </a:lnTo>
                  <a:lnTo>
                    <a:pt x="196176" y="553237"/>
                  </a:lnTo>
                  <a:lnTo>
                    <a:pt x="197700" y="553237"/>
                  </a:lnTo>
                  <a:lnTo>
                    <a:pt x="228993" y="581164"/>
                  </a:lnTo>
                  <a:lnTo>
                    <a:pt x="268986" y="601522"/>
                  </a:lnTo>
                  <a:lnTo>
                    <a:pt x="318960" y="613981"/>
                  </a:lnTo>
                  <a:lnTo>
                    <a:pt x="380187" y="618197"/>
                  </a:lnTo>
                  <a:lnTo>
                    <a:pt x="423557" y="615505"/>
                  </a:lnTo>
                  <a:lnTo>
                    <a:pt x="465201" y="607301"/>
                  </a:lnTo>
                  <a:lnTo>
                    <a:pt x="504228" y="593407"/>
                  </a:lnTo>
                  <a:lnTo>
                    <a:pt x="539711" y="573659"/>
                  </a:lnTo>
                  <a:lnTo>
                    <a:pt x="570763" y="547903"/>
                  </a:lnTo>
                  <a:lnTo>
                    <a:pt x="596480" y="515937"/>
                  </a:lnTo>
                  <a:lnTo>
                    <a:pt x="613918" y="481647"/>
                  </a:lnTo>
                  <a:lnTo>
                    <a:pt x="615975" y="477621"/>
                  </a:lnTo>
                  <a:lnTo>
                    <a:pt x="628332" y="432765"/>
                  </a:lnTo>
                  <a:lnTo>
                    <a:pt x="632650" y="381190"/>
                  </a:lnTo>
                  <a:close/>
                </a:path>
                <a:path w="4652010" h="621030">
                  <a:moveTo>
                    <a:pt x="864323" y="0"/>
                  </a:moveTo>
                  <a:lnTo>
                    <a:pt x="661517" y="0"/>
                  </a:lnTo>
                  <a:lnTo>
                    <a:pt x="661517" y="600443"/>
                  </a:lnTo>
                  <a:lnTo>
                    <a:pt x="864323" y="600443"/>
                  </a:lnTo>
                  <a:lnTo>
                    <a:pt x="864323" y="0"/>
                  </a:lnTo>
                  <a:close/>
                </a:path>
                <a:path w="4652010" h="621030">
                  <a:moveTo>
                    <a:pt x="1557756" y="600443"/>
                  </a:moveTo>
                  <a:lnTo>
                    <a:pt x="1550555" y="588225"/>
                  </a:lnTo>
                  <a:lnTo>
                    <a:pt x="1544599" y="573163"/>
                  </a:lnTo>
                  <a:lnTo>
                    <a:pt x="1540929" y="556285"/>
                  </a:lnTo>
                  <a:lnTo>
                    <a:pt x="1540535" y="554482"/>
                  </a:lnTo>
                  <a:lnTo>
                    <a:pt x="1539036" y="531444"/>
                  </a:lnTo>
                  <a:lnTo>
                    <a:pt x="1539036" y="511149"/>
                  </a:lnTo>
                  <a:lnTo>
                    <a:pt x="1539036" y="397903"/>
                  </a:lnTo>
                  <a:lnTo>
                    <a:pt x="1539036" y="316725"/>
                  </a:lnTo>
                  <a:lnTo>
                    <a:pt x="1535938" y="275844"/>
                  </a:lnTo>
                  <a:lnTo>
                    <a:pt x="1526413" y="240957"/>
                  </a:lnTo>
                  <a:lnTo>
                    <a:pt x="1526222" y="240626"/>
                  </a:lnTo>
                  <a:lnTo>
                    <a:pt x="1510093" y="211747"/>
                  </a:lnTo>
                  <a:lnTo>
                    <a:pt x="1455699" y="169125"/>
                  </a:lnTo>
                  <a:lnTo>
                    <a:pt x="1416926" y="155067"/>
                  </a:lnTo>
                  <a:lnTo>
                    <a:pt x="1369961" y="145415"/>
                  </a:lnTo>
                  <a:lnTo>
                    <a:pt x="1336230" y="142036"/>
                  </a:lnTo>
                  <a:lnTo>
                    <a:pt x="1336230" y="397903"/>
                  </a:lnTo>
                  <a:lnTo>
                    <a:pt x="1336230" y="417728"/>
                  </a:lnTo>
                  <a:lnTo>
                    <a:pt x="1323378" y="464426"/>
                  </a:lnTo>
                  <a:lnTo>
                    <a:pt x="1290002" y="492975"/>
                  </a:lnTo>
                  <a:lnTo>
                    <a:pt x="1243888" y="507250"/>
                  </a:lnTo>
                  <a:lnTo>
                    <a:pt x="1192834" y="511149"/>
                  </a:lnTo>
                  <a:lnTo>
                    <a:pt x="1159611" y="507568"/>
                  </a:lnTo>
                  <a:lnTo>
                    <a:pt x="1136027" y="497433"/>
                  </a:lnTo>
                  <a:lnTo>
                    <a:pt x="1121943" y="481584"/>
                  </a:lnTo>
                  <a:lnTo>
                    <a:pt x="1117282" y="460883"/>
                  </a:lnTo>
                  <a:lnTo>
                    <a:pt x="1120635" y="442493"/>
                  </a:lnTo>
                  <a:lnTo>
                    <a:pt x="1130820" y="429488"/>
                  </a:lnTo>
                  <a:lnTo>
                    <a:pt x="1148067" y="421132"/>
                  </a:lnTo>
                  <a:lnTo>
                    <a:pt x="1172552" y="416712"/>
                  </a:lnTo>
                  <a:lnTo>
                    <a:pt x="1268666" y="407682"/>
                  </a:lnTo>
                  <a:lnTo>
                    <a:pt x="1306474" y="403136"/>
                  </a:lnTo>
                  <a:lnTo>
                    <a:pt x="1336230" y="397903"/>
                  </a:lnTo>
                  <a:lnTo>
                    <a:pt x="1336230" y="142036"/>
                  </a:lnTo>
                  <a:lnTo>
                    <a:pt x="1314462" y="139852"/>
                  </a:lnTo>
                  <a:lnTo>
                    <a:pt x="1250073" y="138074"/>
                  </a:lnTo>
                  <a:lnTo>
                    <a:pt x="1189774" y="139103"/>
                  </a:lnTo>
                  <a:lnTo>
                    <a:pt x="1137005" y="142392"/>
                  </a:lnTo>
                  <a:lnTo>
                    <a:pt x="1091374" y="148272"/>
                  </a:lnTo>
                  <a:lnTo>
                    <a:pt x="1052487" y="157048"/>
                  </a:lnTo>
                  <a:lnTo>
                    <a:pt x="986790" y="189560"/>
                  </a:lnTo>
                  <a:lnTo>
                    <a:pt x="944016" y="249453"/>
                  </a:lnTo>
                  <a:lnTo>
                    <a:pt x="932243" y="290817"/>
                  </a:lnTo>
                  <a:lnTo>
                    <a:pt x="1134986" y="290817"/>
                  </a:lnTo>
                  <a:lnTo>
                    <a:pt x="1148511" y="264795"/>
                  </a:lnTo>
                  <a:lnTo>
                    <a:pt x="1172349" y="249567"/>
                  </a:lnTo>
                  <a:lnTo>
                    <a:pt x="1203109" y="242404"/>
                  </a:lnTo>
                  <a:lnTo>
                    <a:pt x="1237437" y="240626"/>
                  </a:lnTo>
                  <a:lnTo>
                    <a:pt x="1276223" y="243217"/>
                  </a:lnTo>
                  <a:lnTo>
                    <a:pt x="1305763" y="251129"/>
                  </a:lnTo>
                  <a:lnTo>
                    <a:pt x="1324571" y="264566"/>
                  </a:lnTo>
                  <a:lnTo>
                    <a:pt x="1331163" y="283718"/>
                  </a:lnTo>
                  <a:lnTo>
                    <a:pt x="1328394" y="299339"/>
                  </a:lnTo>
                  <a:lnTo>
                    <a:pt x="1319276" y="310172"/>
                  </a:lnTo>
                  <a:lnTo>
                    <a:pt x="1302537" y="316903"/>
                  </a:lnTo>
                  <a:lnTo>
                    <a:pt x="1276972" y="320243"/>
                  </a:lnTo>
                  <a:lnTo>
                    <a:pt x="1105585" y="328434"/>
                  </a:lnTo>
                  <a:lnTo>
                    <a:pt x="1038136" y="335407"/>
                  </a:lnTo>
                  <a:lnTo>
                    <a:pt x="985151" y="349478"/>
                  </a:lnTo>
                  <a:lnTo>
                    <a:pt x="945654" y="370205"/>
                  </a:lnTo>
                  <a:lnTo>
                    <a:pt x="918667" y="397154"/>
                  </a:lnTo>
                  <a:lnTo>
                    <a:pt x="898258" y="467982"/>
                  </a:lnTo>
                  <a:lnTo>
                    <a:pt x="903401" y="512102"/>
                  </a:lnTo>
                  <a:lnTo>
                    <a:pt x="918425" y="547484"/>
                  </a:lnTo>
                  <a:lnTo>
                    <a:pt x="975664" y="594868"/>
                  </a:lnTo>
                  <a:lnTo>
                    <a:pt x="1016660" y="608304"/>
                  </a:lnTo>
                  <a:lnTo>
                    <a:pt x="1065072" y="615848"/>
                  </a:lnTo>
                  <a:lnTo>
                    <a:pt x="1120317" y="618197"/>
                  </a:lnTo>
                  <a:lnTo>
                    <a:pt x="1180617" y="615848"/>
                  </a:lnTo>
                  <a:lnTo>
                    <a:pt x="1232166" y="608685"/>
                  </a:lnTo>
                  <a:lnTo>
                    <a:pt x="1275918" y="596493"/>
                  </a:lnTo>
                  <a:lnTo>
                    <a:pt x="1312557" y="579094"/>
                  </a:lnTo>
                  <a:lnTo>
                    <a:pt x="1342859" y="556285"/>
                  </a:lnTo>
                  <a:lnTo>
                    <a:pt x="1343596" y="568172"/>
                  </a:lnTo>
                  <a:lnTo>
                    <a:pt x="1345057" y="579501"/>
                  </a:lnTo>
                  <a:lnTo>
                    <a:pt x="1347203" y="590257"/>
                  </a:lnTo>
                  <a:lnTo>
                    <a:pt x="1349946" y="600443"/>
                  </a:lnTo>
                  <a:lnTo>
                    <a:pt x="1557756" y="600443"/>
                  </a:lnTo>
                  <a:close/>
                </a:path>
                <a:path w="4652010" h="621030">
                  <a:moveTo>
                    <a:pt x="2220379" y="334987"/>
                  </a:moveTo>
                  <a:lnTo>
                    <a:pt x="2209723" y="289204"/>
                  </a:lnTo>
                  <a:lnTo>
                    <a:pt x="2192401" y="250367"/>
                  </a:lnTo>
                  <a:lnTo>
                    <a:pt x="2168512" y="218071"/>
                  </a:lnTo>
                  <a:lnTo>
                    <a:pt x="2138210" y="191884"/>
                  </a:lnTo>
                  <a:lnTo>
                    <a:pt x="2101583" y="171399"/>
                  </a:lnTo>
                  <a:lnTo>
                    <a:pt x="2058771" y="156184"/>
                  </a:lnTo>
                  <a:lnTo>
                    <a:pt x="2009876" y="145846"/>
                  </a:lnTo>
                  <a:lnTo>
                    <a:pt x="1955038" y="139941"/>
                  </a:lnTo>
                  <a:lnTo>
                    <a:pt x="1894370" y="138074"/>
                  </a:lnTo>
                  <a:lnTo>
                    <a:pt x="1839734" y="139839"/>
                  </a:lnTo>
                  <a:lnTo>
                    <a:pt x="1788160" y="145440"/>
                  </a:lnTo>
                  <a:lnTo>
                    <a:pt x="1740281" y="155270"/>
                  </a:lnTo>
                  <a:lnTo>
                    <a:pt x="1696732" y="169735"/>
                  </a:lnTo>
                  <a:lnTo>
                    <a:pt x="1658150" y="189268"/>
                  </a:lnTo>
                  <a:lnTo>
                    <a:pt x="1625155" y="214261"/>
                  </a:lnTo>
                  <a:lnTo>
                    <a:pt x="1598396" y="245135"/>
                  </a:lnTo>
                  <a:lnTo>
                    <a:pt x="1578495" y="282295"/>
                  </a:lnTo>
                  <a:lnTo>
                    <a:pt x="1566087" y="326161"/>
                  </a:lnTo>
                  <a:lnTo>
                    <a:pt x="1561807" y="377139"/>
                  </a:lnTo>
                  <a:lnTo>
                    <a:pt x="1566087" y="428650"/>
                  </a:lnTo>
                  <a:lnTo>
                    <a:pt x="1578495" y="472948"/>
                  </a:lnTo>
                  <a:lnTo>
                    <a:pt x="1598396" y="510451"/>
                  </a:lnTo>
                  <a:lnTo>
                    <a:pt x="1625155" y="541578"/>
                  </a:lnTo>
                  <a:lnTo>
                    <a:pt x="1658150" y="566750"/>
                  </a:lnTo>
                  <a:lnTo>
                    <a:pt x="1696732" y="586409"/>
                  </a:lnTo>
                  <a:lnTo>
                    <a:pt x="1740281" y="600951"/>
                  </a:lnTo>
                  <a:lnTo>
                    <a:pt x="1788160" y="610819"/>
                  </a:lnTo>
                  <a:lnTo>
                    <a:pt x="1839734" y="616432"/>
                  </a:lnTo>
                  <a:lnTo>
                    <a:pt x="1894370" y="618197"/>
                  </a:lnTo>
                  <a:lnTo>
                    <a:pt x="1936800" y="617435"/>
                  </a:lnTo>
                  <a:lnTo>
                    <a:pt x="1979764" y="614565"/>
                  </a:lnTo>
                  <a:lnTo>
                    <a:pt x="2022246" y="608723"/>
                  </a:lnTo>
                  <a:lnTo>
                    <a:pt x="2063216" y="599059"/>
                  </a:lnTo>
                  <a:lnTo>
                    <a:pt x="2101672" y="584708"/>
                  </a:lnTo>
                  <a:lnTo>
                    <a:pt x="2136571" y="564819"/>
                  </a:lnTo>
                  <a:lnTo>
                    <a:pt x="2166924" y="538518"/>
                  </a:lnTo>
                  <a:lnTo>
                    <a:pt x="2191677" y="504964"/>
                  </a:lnTo>
                  <a:lnTo>
                    <a:pt x="2209838" y="463296"/>
                  </a:lnTo>
                  <a:lnTo>
                    <a:pt x="2220379" y="412648"/>
                  </a:lnTo>
                  <a:lnTo>
                    <a:pt x="2007971" y="412648"/>
                  </a:lnTo>
                  <a:lnTo>
                    <a:pt x="1992503" y="448627"/>
                  </a:lnTo>
                  <a:lnTo>
                    <a:pt x="1967585" y="471373"/>
                  </a:lnTo>
                  <a:lnTo>
                    <a:pt x="1934591" y="483285"/>
                  </a:lnTo>
                  <a:lnTo>
                    <a:pt x="1894916" y="486727"/>
                  </a:lnTo>
                  <a:lnTo>
                    <a:pt x="1842274" y="478764"/>
                  </a:lnTo>
                  <a:lnTo>
                    <a:pt x="1804568" y="456158"/>
                  </a:lnTo>
                  <a:lnTo>
                    <a:pt x="1781873" y="420801"/>
                  </a:lnTo>
                  <a:lnTo>
                    <a:pt x="1774278" y="374561"/>
                  </a:lnTo>
                  <a:lnTo>
                    <a:pt x="1780616" y="332384"/>
                  </a:lnTo>
                  <a:lnTo>
                    <a:pt x="1801393" y="297497"/>
                  </a:lnTo>
                  <a:lnTo>
                    <a:pt x="1839290" y="273748"/>
                  </a:lnTo>
                  <a:lnTo>
                    <a:pt x="1896935" y="264972"/>
                  </a:lnTo>
                  <a:lnTo>
                    <a:pt x="1916595" y="265760"/>
                  </a:lnTo>
                  <a:lnTo>
                    <a:pt x="1954225" y="272453"/>
                  </a:lnTo>
                  <a:lnTo>
                    <a:pt x="1996351" y="300723"/>
                  </a:lnTo>
                  <a:lnTo>
                    <a:pt x="2007971" y="334987"/>
                  </a:lnTo>
                  <a:lnTo>
                    <a:pt x="2220379" y="334987"/>
                  </a:lnTo>
                  <a:close/>
                </a:path>
                <a:path w="4652010" h="621030">
                  <a:moveTo>
                    <a:pt x="2880893" y="600443"/>
                  </a:moveTo>
                  <a:lnTo>
                    <a:pt x="2658351" y="321805"/>
                  </a:lnTo>
                  <a:lnTo>
                    <a:pt x="2860624" y="156337"/>
                  </a:lnTo>
                  <a:lnTo>
                    <a:pt x="2590914" y="156337"/>
                  </a:lnTo>
                  <a:lnTo>
                    <a:pt x="2437841" y="299948"/>
                  </a:lnTo>
                  <a:lnTo>
                    <a:pt x="2437841" y="0"/>
                  </a:lnTo>
                  <a:lnTo>
                    <a:pt x="2235035" y="0"/>
                  </a:lnTo>
                  <a:lnTo>
                    <a:pt x="2235035" y="600443"/>
                  </a:lnTo>
                  <a:lnTo>
                    <a:pt x="2437841" y="600443"/>
                  </a:lnTo>
                  <a:lnTo>
                    <a:pt x="2437841" y="502958"/>
                  </a:lnTo>
                  <a:lnTo>
                    <a:pt x="2501163" y="450735"/>
                  </a:lnTo>
                  <a:lnTo>
                    <a:pt x="2606662" y="600443"/>
                  </a:lnTo>
                  <a:lnTo>
                    <a:pt x="2880893" y="600443"/>
                  </a:lnTo>
                  <a:close/>
                </a:path>
                <a:path w="4652010" h="621030">
                  <a:moveTo>
                    <a:pt x="3566757" y="320243"/>
                  </a:moveTo>
                  <a:lnTo>
                    <a:pt x="3561765" y="271780"/>
                  </a:lnTo>
                  <a:lnTo>
                    <a:pt x="3547465" y="231813"/>
                  </a:lnTo>
                  <a:lnTo>
                    <a:pt x="3524821" y="199961"/>
                  </a:lnTo>
                  <a:lnTo>
                    <a:pt x="3494824" y="175869"/>
                  </a:lnTo>
                  <a:lnTo>
                    <a:pt x="3458464" y="159118"/>
                  </a:lnTo>
                  <a:lnTo>
                    <a:pt x="3416719" y="149364"/>
                  </a:lnTo>
                  <a:lnTo>
                    <a:pt x="3370567" y="146189"/>
                  </a:lnTo>
                  <a:lnTo>
                    <a:pt x="3304654" y="152742"/>
                  </a:lnTo>
                  <a:lnTo>
                    <a:pt x="3253041" y="169291"/>
                  </a:lnTo>
                  <a:lnTo>
                    <a:pt x="3215957" y="191160"/>
                  </a:lnTo>
                  <a:lnTo>
                    <a:pt x="3193656" y="213702"/>
                  </a:lnTo>
                  <a:lnTo>
                    <a:pt x="3192157" y="213702"/>
                  </a:lnTo>
                  <a:lnTo>
                    <a:pt x="3192157" y="2578"/>
                  </a:lnTo>
                  <a:lnTo>
                    <a:pt x="2989364" y="2578"/>
                  </a:lnTo>
                  <a:lnTo>
                    <a:pt x="2989364" y="602970"/>
                  </a:lnTo>
                  <a:lnTo>
                    <a:pt x="3192157" y="602970"/>
                  </a:lnTo>
                  <a:lnTo>
                    <a:pt x="3192157" y="397903"/>
                  </a:lnTo>
                  <a:lnTo>
                    <a:pt x="3199333" y="350393"/>
                  </a:lnTo>
                  <a:lnTo>
                    <a:pt x="3219158" y="317563"/>
                  </a:lnTo>
                  <a:lnTo>
                    <a:pt x="3249041" y="298526"/>
                  </a:lnTo>
                  <a:lnTo>
                    <a:pt x="3286442" y="292379"/>
                  </a:lnTo>
                  <a:lnTo>
                    <a:pt x="3318649" y="297065"/>
                  </a:lnTo>
                  <a:lnTo>
                    <a:pt x="3343059" y="311594"/>
                  </a:lnTo>
                  <a:lnTo>
                    <a:pt x="3358540" y="336689"/>
                  </a:lnTo>
                  <a:lnTo>
                    <a:pt x="3363950" y="373075"/>
                  </a:lnTo>
                  <a:lnTo>
                    <a:pt x="3363950" y="602970"/>
                  </a:lnTo>
                  <a:lnTo>
                    <a:pt x="3566757" y="602970"/>
                  </a:lnTo>
                  <a:lnTo>
                    <a:pt x="3566757" y="320243"/>
                  </a:lnTo>
                  <a:close/>
                </a:path>
                <a:path w="4652010" h="621030">
                  <a:moveTo>
                    <a:pt x="4244035" y="602970"/>
                  </a:moveTo>
                  <a:lnTo>
                    <a:pt x="4227665" y="558825"/>
                  </a:lnTo>
                  <a:lnTo>
                    <a:pt x="4225785" y="533946"/>
                  </a:lnTo>
                  <a:lnTo>
                    <a:pt x="4225785" y="513651"/>
                  </a:lnTo>
                  <a:lnTo>
                    <a:pt x="4225785" y="400469"/>
                  </a:lnTo>
                  <a:lnTo>
                    <a:pt x="4225785" y="319227"/>
                  </a:lnTo>
                  <a:lnTo>
                    <a:pt x="4222686" y="278218"/>
                  </a:lnTo>
                  <a:lnTo>
                    <a:pt x="4196829" y="214058"/>
                  </a:lnTo>
                  <a:lnTo>
                    <a:pt x="4142422" y="171513"/>
                  </a:lnTo>
                  <a:lnTo>
                    <a:pt x="4103649" y="157505"/>
                  </a:lnTo>
                  <a:lnTo>
                    <a:pt x="4056684" y="147916"/>
                  </a:lnTo>
                  <a:lnTo>
                    <a:pt x="4022979" y="144576"/>
                  </a:lnTo>
                  <a:lnTo>
                    <a:pt x="4022979" y="400469"/>
                  </a:lnTo>
                  <a:lnTo>
                    <a:pt x="4022979" y="420293"/>
                  </a:lnTo>
                  <a:lnTo>
                    <a:pt x="4010114" y="466991"/>
                  </a:lnTo>
                  <a:lnTo>
                    <a:pt x="3976662" y="495515"/>
                  </a:lnTo>
                  <a:lnTo>
                    <a:pt x="3930383" y="509765"/>
                  </a:lnTo>
                  <a:lnTo>
                    <a:pt x="3879037" y="513651"/>
                  </a:lnTo>
                  <a:lnTo>
                    <a:pt x="3846131" y="510070"/>
                  </a:lnTo>
                  <a:lnTo>
                    <a:pt x="3822700" y="499872"/>
                  </a:lnTo>
                  <a:lnTo>
                    <a:pt x="3808692" y="483882"/>
                  </a:lnTo>
                  <a:lnTo>
                    <a:pt x="3804031" y="462915"/>
                  </a:lnTo>
                  <a:lnTo>
                    <a:pt x="3807371" y="444538"/>
                  </a:lnTo>
                  <a:lnTo>
                    <a:pt x="3817505" y="431584"/>
                  </a:lnTo>
                  <a:lnTo>
                    <a:pt x="3834587" y="423392"/>
                  </a:lnTo>
                  <a:lnTo>
                    <a:pt x="3858768" y="419277"/>
                  </a:lnTo>
                  <a:lnTo>
                    <a:pt x="3955123" y="410235"/>
                  </a:lnTo>
                  <a:lnTo>
                    <a:pt x="3992969" y="405676"/>
                  </a:lnTo>
                  <a:lnTo>
                    <a:pt x="4022979" y="400469"/>
                  </a:lnTo>
                  <a:lnTo>
                    <a:pt x="4022979" y="144576"/>
                  </a:lnTo>
                  <a:lnTo>
                    <a:pt x="4001198" y="142405"/>
                  </a:lnTo>
                  <a:lnTo>
                    <a:pt x="3936822" y="140639"/>
                  </a:lnTo>
                  <a:lnTo>
                    <a:pt x="3876522" y="141668"/>
                  </a:lnTo>
                  <a:lnTo>
                    <a:pt x="3823728" y="144957"/>
                  </a:lnTo>
                  <a:lnTo>
                    <a:pt x="3778008" y="150825"/>
                  </a:lnTo>
                  <a:lnTo>
                    <a:pt x="3738969" y="159588"/>
                  </a:lnTo>
                  <a:lnTo>
                    <a:pt x="3673081" y="191871"/>
                  </a:lnTo>
                  <a:lnTo>
                    <a:pt x="3630688" y="251955"/>
                  </a:lnTo>
                  <a:lnTo>
                    <a:pt x="3618992" y="293395"/>
                  </a:lnTo>
                  <a:lnTo>
                    <a:pt x="3821734" y="293395"/>
                  </a:lnTo>
                  <a:lnTo>
                    <a:pt x="3835247" y="267322"/>
                  </a:lnTo>
                  <a:lnTo>
                    <a:pt x="3858996" y="252069"/>
                  </a:lnTo>
                  <a:lnTo>
                    <a:pt x="3889603" y="244906"/>
                  </a:lnTo>
                  <a:lnTo>
                    <a:pt x="3923639" y="243128"/>
                  </a:lnTo>
                  <a:lnTo>
                    <a:pt x="3962743" y="245732"/>
                  </a:lnTo>
                  <a:lnTo>
                    <a:pt x="3992448" y="253669"/>
                  </a:lnTo>
                  <a:lnTo>
                    <a:pt x="4011307" y="267131"/>
                  </a:lnTo>
                  <a:lnTo>
                    <a:pt x="4017911" y="286283"/>
                  </a:lnTo>
                  <a:lnTo>
                    <a:pt x="4015143" y="301904"/>
                  </a:lnTo>
                  <a:lnTo>
                    <a:pt x="4006011" y="312724"/>
                  </a:lnTo>
                  <a:lnTo>
                    <a:pt x="3989260" y="319443"/>
                  </a:lnTo>
                  <a:lnTo>
                    <a:pt x="3963644" y="322821"/>
                  </a:lnTo>
                  <a:lnTo>
                    <a:pt x="3792334" y="330936"/>
                  </a:lnTo>
                  <a:lnTo>
                    <a:pt x="3724884" y="337743"/>
                  </a:lnTo>
                  <a:lnTo>
                    <a:pt x="3671900" y="351777"/>
                  </a:lnTo>
                  <a:lnTo>
                    <a:pt x="3632403" y="372554"/>
                  </a:lnTo>
                  <a:lnTo>
                    <a:pt x="3605415" y="399580"/>
                  </a:lnTo>
                  <a:lnTo>
                    <a:pt x="3585006" y="470484"/>
                  </a:lnTo>
                  <a:lnTo>
                    <a:pt x="3590150" y="514616"/>
                  </a:lnTo>
                  <a:lnTo>
                    <a:pt x="3605174" y="549998"/>
                  </a:lnTo>
                  <a:lnTo>
                    <a:pt x="3662413" y="597408"/>
                  </a:lnTo>
                  <a:lnTo>
                    <a:pt x="3703409" y="610844"/>
                  </a:lnTo>
                  <a:lnTo>
                    <a:pt x="3751821" y="618388"/>
                  </a:lnTo>
                  <a:lnTo>
                    <a:pt x="3807066" y="620737"/>
                  </a:lnTo>
                  <a:lnTo>
                    <a:pt x="3867277" y="618350"/>
                  </a:lnTo>
                  <a:lnTo>
                    <a:pt x="3918851" y="611073"/>
                  </a:lnTo>
                  <a:lnTo>
                    <a:pt x="3962527" y="598817"/>
                  </a:lnTo>
                  <a:lnTo>
                    <a:pt x="3999026" y="581431"/>
                  </a:lnTo>
                  <a:lnTo>
                    <a:pt x="4029062" y="558825"/>
                  </a:lnTo>
                  <a:lnTo>
                    <a:pt x="4030116" y="570712"/>
                  </a:lnTo>
                  <a:lnTo>
                    <a:pt x="4031742" y="582041"/>
                  </a:lnTo>
                  <a:lnTo>
                    <a:pt x="4033939" y="592797"/>
                  </a:lnTo>
                  <a:lnTo>
                    <a:pt x="4036707" y="602970"/>
                  </a:lnTo>
                  <a:lnTo>
                    <a:pt x="4244035" y="602970"/>
                  </a:lnTo>
                  <a:close/>
                </a:path>
                <a:path w="4652010" h="621030">
                  <a:moveTo>
                    <a:pt x="4651603" y="484225"/>
                  </a:moveTo>
                  <a:lnTo>
                    <a:pt x="4637278" y="484886"/>
                  </a:lnTo>
                  <a:lnTo>
                    <a:pt x="4623333" y="485343"/>
                  </a:lnTo>
                  <a:lnTo>
                    <a:pt x="4609947" y="485622"/>
                  </a:lnTo>
                  <a:lnTo>
                    <a:pt x="4597336" y="485711"/>
                  </a:lnTo>
                  <a:lnTo>
                    <a:pt x="4569218" y="484670"/>
                  </a:lnTo>
                  <a:lnTo>
                    <a:pt x="4550384" y="479323"/>
                  </a:lnTo>
                  <a:lnTo>
                    <a:pt x="4539818" y="466242"/>
                  </a:lnTo>
                  <a:lnTo>
                    <a:pt x="4536516" y="442074"/>
                  </a:lnTo>
                  <a:lnTo>
                    <a:pt x="4536516" y="285267"/>
                  </a:lnTo>
                  <a:lnTo>
                    <a:pt x="4646003" y="285267"/>
                  </a:lnTo>
                  <a:lnTo>
                    <a:pt x="4646003" y="158369"/>
                  </a:lnTo>
                  <a:lnTo>
                    <a:pt x="4536516" y="158369"/>
                  </a:lnTo>
                  <a:lnTo>
                    <a:pt x="4536516" y="15760"/>
                  </a:lnTo>
                  <a:lnTo>
                    <a:pt x="4333710" y="15760"/>
                  </a:lnTo>
                  <a:lnTo>
                    <a:pt x="4333710" y="158369"/>
                  </a:lnTo>
                  <a:lnTo>
                    <a:pt x="4239438" y="158369"/>
                  </a:lnTo>
                  <a:lnTo>
                    <a:pt x="4239438" y="285267"/>
                  </a:lnTo>
                  <a:lnTo>
                    <a:pt x="4333710" y="285267"/>
                  </a:lnTo>
                  <a:lnTo>
                    <a:pt x="4333710" y="467982"/>
                  </a:lnTo>
                  <a:lnTo>
                    <a:pt x="4337748" y="520636"/>
                  </a:lnTo>
                  <a:lnTo>
                    <a:pt x="4350397" y="559168"/>
                  </a:lnTo>
                  <a:lnTo>
                    <a:pt x="4404944" y="601967"/>
                  </a:lnTo>
                  <a:lnTo>
                    <a:pt x="4448518" y="610298"/>
                  </a:lnTo>
                  <a:lnTo>
                    <a:pt x="4504080" y="612622"/>
                  </a:lnTo>
                  <a:lnTo>
                    <a:pt x="4548810" y="611759"/>
                  </a:lnTo>
                  <a:lnTo>
                    <a:pt x="4588103" y="609511"/>
                  </a:lnTo>
                  <a:lnTo>
                    <a:pt x="4622279" y="606412"/>
                  </a:lnTo>
                  <a:lnTo>
                    <a:pt x="4651603" y="602970"/>
                  </a:lnTo>
                  <a:lnTo>
                    <a:pt x="4651603" y="48422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">
              <a:extLst>
                <a:ext uri="{FF2B5EF4-FFF2-40B4-BE49-F238E27FC236}">
                  <a16:creationId xmlns:a16="http://schemas.microsoft.com/office/drawing/2014/main" id="{347242E0-3D88-4189-A368-5B6D2D102A9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8153" y="917216"/>
              <a:ext cx="120629" cy="120817"/>
            </a:xfrm>
            <a:prstGeom prst="rect">
              <a:avLst/>
            </a:prstGeom>
          </p:spPr>
        </p:pic>
        <p:sp>
          <p:nvSpPr>
            <p:cNvPr id="55" name="object 6">
              <a:extLst>
                <a:ext uri="{FF2B5EF4-FFF2-40B4-BE49-F238E27FC236}">
                  <a16:creationId xmlns:a16="http://schemas.microsoft.com/office/drawing/2014/main" id="{51076D13-E241-4496-A6C0-D661C65EB940}"/>
                </a:ext>
              </a:extLst>
            </p:cNvPr>
            <p:cNvSpPr/>
            <p:nvPr/>
          </p:nvSpPr>
          <p:spPr>
            <a:xfrm>
              <a:off x="381406" y="175742"/>
              <a:ext cx="4608195" cy="1850389"/>
            </a:xfrm>
            <a:custGeom>
              <a:avLst/>
              <a:gdLst/>
              <a:ahLst/>
              <a:cxnLst/>
              <a:rect l="l" t="t" r="r" b="b"/>
              <a:pathLst>
                <a:path w="4608195" h="1850389">
                  <a:moveTo>
                    <a:pt x="380199" y="1540865"/>
                  </a:moveTo>
                  <a:lnTo>
                    <a:pt x="70459" y="1540865"/>
                  </a:lnTo>
                  <a:lnTo>
                    <a:pt x="42989" y="1546402"/>
                  </a:lnTo>
                  <a:lnTo>
                    <a:pt x="20599" y="1561490"/>
                  </a:lnTo>
                  <a:lnTo>
                    <a:pt x="5524" y="1583905"/>
                  </a:lnTo>
                  <a:lnTo>
                    <a:pt x="0" y="1611414"/>
                  </a:lnTo>
                  <a:lnTo>
                    <a:pt x="0" y="1779409"/>
                  </a:lnTo>
                  <a:lnTo>
                    <a:pt x="5524" y="1806917"/>
                  </a:lnTo>
                  <a:lnTo>
                    <a:pt x="20599" y="1829333"/>
                  </a:lnTo>
                  <a:lnTo>
                    <a:pt x="42989" y="1844433"/>
                  </a:lnTo>
                  <a:lnTo>
                    <a:pt x="70459" y="1849958"/>
                  </a:lnTo>
                  <a:lnTo>
                    <a:pt x="380199" y="1849958"/>
                  </a:lnTo>
                  <a:lnTo>
                    <a:pt x="380199" y="1823059"/>
                  </a:lnTo>
                  <a:lnTo>
                    <a:pt x="26873" y="1823059"/>
                  </a:lnTo>
                  <a:lnTo>
                    <a:pt x="26873" y="1708861"/>
                  </a:lnTo>
                  <a:lnTo>
                    <a:pt x="380199" y="1708861"/>
                  </a:lnTo>
                  <a:lnTo>
                    <a:pt x="380199" y="1681962"/>
                  </a:lnTo>
                  <a:lnTo>
                    <a:pt x="26873" y="1681962"/>
                  </a:lnTo>
                  <a:lnTo>
                    <a:pt x="26873" y="1567764"/>
                  </a:lnTo>
                  <a:lnTo>
                    <a:pt x="380199" y="1567764"/>
                  </a:lnTo>
                  <a:lnTo>
                    <a:pt x="380199" y="1540865"/>
                  </a:lnTo>
                  <a:close/>
                </a:path>
                <a:path w="4608195" h="1850389">
                  <a:moveTo>
                    <a:pt x="865822" y="1540865"/>
                  </a:moveTo>
                  <a:lnTo>
                    <a:pt x="838987" y="1540865"/>
                  </a:lnTo>
                  <a:lnTo>
                    <a:pt x="838987" y="1823059"/>
                  </a:lnTo>
                  <a:lnTo>
                    <a:pt x="512508" y="1823059"/>
                  </a:lnTo>
                  <a:lnTo>
                    <a:pt x="512508" y="1540865"/>
                  </a:lnTo>
                  <a:lnTo>
                    <a:pt x="485635" y="1540865"/>
                  </a:lnTo>
                  <a:lnTo>
                    <a:pt x="485635" y="1779409"/>
                  </a:lnTo>
                  <a:lnTo>
                    <a:pt x="491159" y="1806917"/>
                  </a:lnTo>
                  <a:lnTo>
                    <a:pt x="506234" y="1829333"/>
                  </a:lnTo>
                  <a:lnTo>
                    <a:pt x="528624" y="1844433"/>
                  </a:lnTo>
                  <a:lnTo>
                    <a:pt x="556107" y="1849958"/>
                  </a:lnTo>
                  <a:lnTo>
                    <a:pt x="795401" y="1849958"/>
                  </a:lnTo>
                  <a:lnTo>
                    <a:pt x="822858" y="1844433"/>
                  </a:lnTo>
                  <a:lnTo>
                    <a:pt x="845235" y="1829333"/>
                  </a:lnTo>
                  <a:lnTo>
                    <a:pt x="860298" y="1806917"/>
                  </a:lnTo>
                  <a:lnTo>
                    <a:pt x="865822" y="1779409"/>
                  </a:lnTo>
                  <a:lnTo>
                    <a:pt x="865822" y="1540865"/>
                  </a:lnTo>
                  <a:close/>
                </a:path>
                <a:path w="4608195" h="1850389">
                  <a:moveTo>
                    <a:pt x="1351445" y="1611414"/>
                  </a:moveTo>
                  <a:lnTo>
                    <a:pt x="1345920" y="1583905"/>
                  </a:lnTo>
                  <a:lnTo>
                    <a:pt x="1335074" y="1567764"/>
                  </a:lnTo>
                  <a:lnTo>
                    <a:pt x="1330858" y="1561490"/>
                  </a:lnTo>
                  <a:lnTo>
                    <a:pt x="1324610" y="1557286"/>
                  </a:lnTo>
                  <a:lnTo>
                    <a:pt x="1324610" y="1567764"/>
                  </a:lnTo>
                  <a:lnTo>
                    <a:pt x="1324610" y="1715465"/>
                  </a:lnTo>
                  <a:lnTo>
                    <a:pt x="998143" y="1715465"/>
                  </a:lnTo>
                  <a:lnTo>
                    <a:pt x="998143" y="1567764"/>
                  </a:lnTo>
                  <a:lnTo>
                    <a:pt x="1324610" y="1567764"/>
                  </a:lnTo>
                  <a:lnTo>
                    <a:pt x="1324610" y="1557286"/>
                  </a:lnTo>
                  <a:lnTo>
                    <a:pt x="1308481" y="1546402"/>
                  </a:lnTo>
                  <a:lnTo>
                    <a:pt x="1281023" y="1540865"/>
                  </a:lnTo>
                  <a:lnTo>
                    <a:pt x="971308" y="1540865"/>
                  </a:lnTo>
                  <a:lnTo>
                    <a:pt x="971308" y="1849958"/>
                  </a:lnTo>
                  <a:lnTo>
                    <a:pt x="998143" y="1849958"/>
                  </a:lnTo>
                  <a:lnTo>
                    <a:pt x="998143" y="1742351"/>
                  </a:lnTo>
                  <a:lnTo>
                    <a:pt x="1324610" y="1742351"/>
                  </a:lnTo>
                  <a:lnTo>
                    <a:pt x="1324610" y="1849958"/>
                  </a:lnTo>
                  <a:lnTo>
                    <a:pt x="1351445" y="1849958"/>
                  </a:lnTo>
                  <a:lnTo>
                    <a:pt x="1351445" y="1786013"/>
                  </a:lnTo>
                  <a:lnTo>
                    <a:pt x="1348549" y="1766633"/>
                  </a:lnTo>
                  <a:lnTo>
                    <a:pt x="1340421" y="1750542"/>
                  </a:lnTo>
                  <a:lnTo>
                    <a:pt x="1332280" y="1742351"/>
                  </a:lnTo>
                  <a:lnTo>
                    <a:pt x="1327924" y="1737969"/>
                  </a:lnTo>
                  <a:lnTo>
                    <a:pt x="1311910" y="1729168"/>
                  </a:lnTo>
                  <a:lnTo>
                    <a:pt x="1327924" y="1720342"/>
                  </a:lnTo>
                  <a:lnTo>
                    <a:pt x="1332763" y="1715465"/>
                  </a:lnTo>
                  <a:lnTo>
                    <a:pt x="1340421" y="1707718"/>
                  </a:lnTo>
                  <a:lnTo>
                    <a:pt x="1348549" y="1691474"/>
                  </a:lnTo>
                  <a:lnTo>
                    <a:pt x="1351445" y="1671815"/>
                  </a:lnTo>
                  <a:lnTo>
                    <a:pt x="1351445" y="1611414"/>
                  </a:lnTo>
                  <a:close/>
                </a:path>
                <a:path w="4608195" h="1850389">
                  <a:moveTo>
                    <a:pt x="1837131" y="1611414"/>
                  </a:moveTo>
                  <a:lnTo>
                    <a:pt x="1831619" y="1583905"/>
                  </a:lnTo>
                  <a:lnTo>
                    <a:pt x="1820760" y="1567764"/>
                  </a:lnTo>
                  <a:lnTo>
                    <a:pt x="1816544" y="1561490"/>
                  </a:lnTo>
                  <a:lnTo>
                    <a:pt x="1810245" y="1557248"/>
                  </a:lnTo>
                  <a:lnTo>
                    <a:pt x="1810245" y="1567764"/>
                  </a:lnTo>
                  <a:lnTo>
                    <a:pt x="1810245" y="1823059"/>
                  </a:lnTo>
                  <a:lnTo>
                    <a:pt x="1483766" y="1823059"/>
                  </a:lnTo>
                  <a:lnTo>
                    <a:pt x="1483766" y="1567764"/>
                  </a:lnTo>
                  <a:lnTo>
                    <a:pt x="1810245" y="1567764"/>
                  </a:lnTo>
                  <a:lnTo>
                    <a:pt x="1810245" y="1557248"/>
                  </a:lnTo>
                  <a:lnTo>
                    <a:pt x="1794141" y="1546402"/>
                  </a:lnTo>
                  <a:lnTo>
                    <a:pt x="1766646" y="1540865"/>
                  </a:lnTo>
                  <a:lnTo>
                    <a:pt x="1527352" y="1540865"/>
                  </a:lnTo>
                  <a:lnTo>
                    <a:pt x="1499895" y="1546402"/>
                  </a:lnTo>
                  <a:lnTo>
                    <a:pt x="1477518" y="1561490"/>
                  </a:lnTo>
                  <a:lnTo>
                    <a:pt x="1462455" y="1583905"/>
                  </a:lnTo>
                  <a:lnTo>
                    <a:pt x="1456931" y="1611414"/>
                  </a:lnTo>
                  <a:lnTo>
                    <a:pt x="1456931" y="1779409"/>
                  </a:lnTo>
                  <a:lnTo>
                    <a:pt x="1462455" y="1806917"/>
                  </a:lnTo>
                  <a:lnTo>
                    <a:pt x="1477518" y="1829333"/>
                  </a:lnTo>
                  <a:lnTo>
                    <a:pt x="1499895" y="1844433"/>
                  </a:lnTo>
                  <a:lnTo>
                    <a:pt x="1527352" y="1849958"/>
                  </a:lnTo>
                  <a:lnTo>
                    <a:pt x="1766646" y="1849958"/>
                  </a:lnTo>
                  <a:lnTo>
                    <a:pt x="1794141" y="1844433"/>
                  </a:lnTo>
                  <a:lnTo>
                    <a:pt x="1816544" y="1829333"/>
                  </a:lnTo>
                  <a:lnTo>
                    <a:pt x="1820760" y="1823059"/>
                  </a:lnTo>
                  <a:lnTo>
                    <a:pt x="1831619" y="1806917"/>
                  </a:lnTo>
                  <a:lnTo>
                    <a:pt x="1837131" y="1779409"/>
                  </a:lnTo>
                  <a:lnTo>
                    <a:pt x="1837131" y="1611414"/>
                  </a:lnTo>
                  <a:close/>
                </a:path>
                <a:path w="4608195" h="1850389">
                  <a:moveTo>
                    <a:pt x="2018118" y="494296"/>
                  </a:moveTo>
                  <a:lnTo>
                    <a:pt x="2015858" y="446684"/>
                  </a:lnTo>
                  <a:lnTo>
                    <a:pt x="2009216" y="400367"/>
                  </a:lnTo>
                  <a:lnTo>
                    <a:pt x="1998395" y="355523"/>
                  </a:lnTo>
                  <a:lnTo>
                    <a:pt x="1983600" y="312381"/>
                  </a:lnTo>
                  <a:lnTo>
                    <a:pt x="1965058" y="271132"/>
                  </a:lnTo>
                  <a:lnTo>
                    <a:pt x="1942947" y="232003"/>
                  </a:lnTo>
                  <a:lnTo>
                    <a:pt x="1921179" y="200520"/>
                  </a:lnTo>
                  <a:lnTo>
                    <a:pt x="1917496" y="195186"/>
                  </a:lnTo>
                  <a:lnTo>
                    <a:pt x="1888909" y="160896"/>
                  </a:lnTo>
                  <a:lnTo>
                    <a:pt x="1857375" y="129336"/>
                  </a:lnTo>
                  <a:lnTo>
                    <a:pt x="1823123" y="100711"/>
                  </a:lnTo>
                  <a:lnTo>
                    <a:pt x="1786343" y="75234"/>
                  </a:lnTo>
                  <a:lnTo>
                    <a:pt x="1747253" y="53111"/>
                  </a:lnTo>
                  <a:lnTo>
                    <a:pt x="1706054" y="34544"/>
                  </a:lnTo>
                  <a:lnTo>
                    <a:pt x="1662950" y="19735"/>
                  </a:lnTo>
                  <a:lnTo>
                    <a:pt x="1618157" y="8915"/>
                  </a:lnTo>
                  <a:lnTo>
                    <a:pt x="1571879" y="2260"/>
                  </a:lnTo>
                  <a:lnTo>
                    <a:pt x="1524317" y="0"/>
                  </a:lnTo>
                  <a:lnTo>
                    <a:pt x="1523834" y="0"/>
                  </a:lnTo>
                  <a:lnTo>
                    <a:pt x="1476362" y="2260"/>
                  </a:lnTo>
                  <a:lnTo>
                    <a:pt x="1430159" y="8915"/>
                  </a:lnTo>
                  <a:lnTo>
                    <a:pt x="1385443" y="19735"/>
                  </a:lnTo>
                  <a:lnTo>
                    <a:pt x="1342402" y="34544"/>
                  </a:lnTo>
                  <a:lnTo>
                    <a:pt x="1301254" y="53111"/>
                  </a:lnTo>
                  <a:lnTo>
                    <a:pt x="1262202" y="75234"/>
                  </a:lnTo>
                  <a:lnTo>
                    <a:pt x="1225461" y="100711"/>
                  </a:lnTo>
                  <a:lnTo>
                    <a:pt x="1191234" y="129336"/>
                  </a:lnTo>
                  <a:lnTo>
                    <a:pt x="1159725" y="160896"/>
                  </a:lnTo>
                  <a:lnTo>
                    <a:pt x="1131150" y="195186"/>
                  </a:lnTo>
                  <a:lnTo>
                    <a:pt x="1105712" y="232003"/>
                  </a:lnTo>
                  <a:lnTo>
                    <a:pt x="1083627" y="271132"/>
                  </a:lnTo>
                  <a:lnTo>
                    <a:pt x="1065072" y="312381"/>
                  </a:lnTo>
                  <a:lnTo>
                    <a:pt x="1050290" y="355523"/>
                  </a:lnTo>
                  <a:lnTo>
                    <a:pt x="1039482" y="400367"/>
                  </a:lnTo>
                  <a:lnTo>
                    <a:pt x="1032840" y="446684"/>
                  </a:lnTo>
                  <a:lnTo>
                    <a:pt x="1030579" y="494296"/>
                  </a:lnTo>
                  <a:lnTo>
                    <a:pt x="1033056" y="544118"/>
                  </a:lnTo>
                  <a:lnTo>
                    <a:pt x="1040320" y="592467"/>
                  </a:lnTo>
                  <a:lnTo>
                    <a:pt x="1052131" y="639127"/>
                  </a:lnTo>
                  <a:lnTo>
                    <a:pt x="1068260" y="683882"/>
                  </a:lnTo>
                  <a:lnTo>
                    <a:pt x="1088440" y="726503"/>
                  </a:lnTo>
                  <a:lnTo>
                    <a:pt x="1112456" y="766775"/>
                  </a:lnTo>
                  <a:lnTo>
                    <a:pt x="1140053" y="804456"/>
                  </a:lnTo>
                  <a:lnTo>
                    <a:pt x="1190104" y="764641"/>
                  </a:lnTo>
                  <a:lnTo>
                    <a:pt x="1269492" y="734974"/>
                  </a:lnTo>
                  <a:lnTo>
                    <a:pt x="1342974" y="716432"/>
                  </a:lnTo>
                  <a:lnTo>
                    <a:pt x="1375295" y="710018"/>
                  </a:lnTo>
                  <a:lnTo>
                    <a:pt x="1368475" y="687095"/>
                  </a:lnTo>
                  <a:lnTo>
                    <a:pt x="1357884" y="669290"/>
                  </a:lnTo>
                  <a:lnTo>
                    <a:pt x="1348143" y="657771"/>
                  </a:lnTo>
                  <a:lnTo>
                    <a:pt x="1343875" y="653669"/>
                  </a:lnTo>
                  <a:lnTo>
                    <a:pt x="1337424" y="640969"/>
                  </a:lnTo>
                  <a:lnTo>
                    <a:pt x="1351876" y="630288"/>
                  </a:lnTo>
                  <a:lnTo>
                    <a:pt x="1371841" y="622922"/>
                  </a:lnTo>
                  <a:lnTo>
                    <a:pt x="1381925" y="620191"/>
                  </a:lnTo>
                  <a:lnTo>
                    <a:pt x="1364488" y="584695"/>
                  </a:lnTo>
                  <a:lnTo>
                    <a:pt x="1354315" y="548703"/>
                  </a:lnTo>
                  <a:lnTo>
                    <a:pt x="1349578" y="520801"/>
                  </a:lnTo>
                  <a:lnTo>
                    <a:pt x="1348397" y="509587"/>
                  </a:lnTo>
                  <a:lnTo>
                    <a:pt x="1223962" y="447929"/>
                  </a:lnTo>
                  <a:lnTo>
                    <a:pt x="1232865" y="404355"/>
                  </a:lnTo>
                  <a:lnTo>
                    <a:pt x="1296111" y="378498"/>
                  </a:lnTo>
                  <a:lnTo>
                    <a:pt x="1334757" y="369963"/>
                  </a:lnTo>
                  <a:lnTo>
                    <a:pt x="1355801" y="267093"/>
                  </a:lnTo>
                  <a:lnTo>
                    <a:pt x="1375422" y="218401"/>
                  </a:lnTo>
                  <a:lnTo>
                    <a:pt x="1389913" y="203873"/>
                  </a:lnTo>
                  <a:lnTo>
                    <a:pt x="1395577" y="203479"/>
                  </a:lnTo>
                  <a:lnTo>
                    <a:pt x="1416608" y="201663"/>
                  </a:lnTo>
                  <a:lnTo>
                    <a:pt x="1447088" y="200710"/>
                  </a:lnTo>
                  <a:lnTo>
                    <a:pt x="1498434" y="200698"/>
                  </a:lnTo>
                  <a:lnTo>
                    <a:pt x="1523301" y="200977"/>
                  </a:lnTo>
                  <a:lnTo>
                    <a:pt x="1524850" y="200977"/>
                  </a:lnTo>
                  <a:lnTo>
                    <a:pt x="1551559" y="200672"/>
                  </a:lnTo>
                  <a:lnTo>
                    <a:pt x="1590014" y="200660"/>
                  </a:lnTo>
                  <a:lnTo>
                    <a:pt x="1601076" y="200710"/>
                  </a:lnTo>
                  <a:lnTo>
                    <a:pt x="1631556" y="201663"/>
                  </a:lnTo>
                  <a:lnTo>
                    <a:pt x="1652574" y="203479"/>
                  </a:lnTo>
                  <a:lnTo>
                    <a:pt x="1658302" y="203873"/>
                  </a:lnTo>
                  <a:lnTo>
                    <a:pt x="1672932" y="218401"/>
                  </a:lnTo>
                  <a:lnTo>
                    <a:pt x="1692579" y="267093"/>
                  </a:lnTo>
                  <a:lnTo>
                    <a:pt x="1713395" y="369963"/>
                  </a:lnTo>
                  <a:lnTo>
                    <a:pt x="1752041" y="378498"/>
                  </a:lnTo>
                  <a:lnTo>
                    <a:pt x="1815312" y="404355"/>
                  </a:lnTo>
                  <a:lnTo>
                    <a:pt x="1824215" y="447929"/>
                  </a:lnTo>
                  <a:lnTo>
                    <a:pt x="1699742" y="509587"/>
                  </a:lnTo>
                  <a:lnTo>
                    <a:pt x="1698574" y="520801"/>
                  </a:lnTo>
                  <a:lnTo>
                    <a:pt x="1693837" y="548703"/>
                  </a:lnTo>
                  <a:lnTo>
                    <a:pt x="1683702" y="584695"/>
                  </a:lnTo>
                  <a:lnTo>
                    <a:pt x="1666290" y="620191"/>
                  </a:lnTo>
                  <a:lnTo>
                    <a:pt x="1676361" y="622922"/>
                  </a:lnTo>
                  <a:lnTo>
                    <a:pt x="1696313" y="630288"/>
                  </a:lnTo>
                  <a:lnTo>
                    <a:pt x="1710740" y="640969"/>
                  </a:lnTo>
                  <a:lnTo>
                    <a:pt x="1704276" y="653669"/>
                  </a:lnTo>
                  <a:lnTo>
                    <a:pt x="1700009" y="657771"/>
                  </a:lnTo>
                  <a:lnTo>
                    <a:pt x="1690281" y="669290"/>
                  </a:lnTo>
                  <a:lnTo>
                    <a:pt x="1679702" y="687095"/>
                  </a:lnTo>
                  <a:lnTo>
                    <a:pt x="1672856" y="710018"/>
                  </a:lnTo>
                  <a:lnTo>
                    <a:pt x="1705190" y="716432"/>
                  </a:lnTo>
                  <a:lnTo>
                    <a:pt x="1778685" y="734974"/>
                  </a:lnTo>
                  <a:lnTo>
                    <a:pt x="1858086" y="764641"/>
                  </a:lnTo>
                  <a:lnTo>
                    <a:pt x="1908098" y="804456"/>
                  </a:lnTo>
                  <a:lnTo>
                    <a:pt x="1935899" y="766775"/>
                  </a:lnTo>
                  <a:lnTo>
                    <a:pt x="1960054" y="726503"/>
                  </a:lnTo>
                  <a:lnTo>
                    <a:pt x="1980336" y="683882"/>
                  </a:lnTo>
                  <a:lnTo>
                    <a:pt x="1996516" y="639127"/>
                  </a:lnTo>
                  <a:lnTo>
                    <a:pt x="2008365" y="592467"/>
                  </a:lnTo>
                  <a:lnTo>
                    <a:pt x="2015642" y="544118"/>
                  </a:lnTo>
                  <a:lnTo>
                    <a:pt x="2018118" y="494296"/>
                  </a:lnTo>
                  <a:close/>
                </a:path>
                <a:path w="4608195" h="1850389">
                  <a:moveTo>
                    <a:pt x="2322766" y="1611414"/>
                  </a:moveTo>
                  <a:lnTo>
                    <a:pt x="2317242" y="1583905"/>
                  </a:lnTo>
                  <a:lnTo>
                    <a:pt x="2306383" y="1567764"/>
                  </a:lnTo>
                  <a:lnTo>
                    <a:pt x="2302167" y="1561490"/>
                  </a:lnTo>
                  <a:lnTo>
                    <a:pt x="2295868" y="1557248"/>
                  </a:lnTo>
                  <a:lnTo>
                    <a:pt x="2295868" y="1567764"/>
                  </a:lnTo>
                  <a:lnTo>
                    <a:pt x="2295868" y="1715465"/>
                  </a:lnTo>
                  <a:lnTo>
                    <a:pt x="1969452" y="1715465"/>
                  </a:lnTo>
                  <a:lnTo>
                    <a:pt x="1969452" y="1567764"/>
                  </a:lnTo>
                  <a:lnTo>
                    <a:pt x="2295868" y="1567764"/>
                  </a:lnTo>
                  <a:lnTo>
                    <a:pt x="2295868" y="1557248"/>
                  </a:lnTo>
                  <a:lnTo>
                    <a:pt x="2279764" y="1546402"/>
                  </a:lnTo>
                  <a:lnTo>
                    <a:pt x="2252281" y="1540865"/>
                  </a:lnTo>
                  <a:lnTo>
                    <a:pt x="1942553" y="1540865"/>
                  </a:lnTo>
                  <a:lnTo>
                    <a:pt x="1942553" y="1849958"/>
                  </a:lnTo>
                  <a:lnTo>
                    <a:pt x="1969452" y="1849958"/>
                  </a:lnTo>
                  <a:lnTo>
                    <a:pt x="1969452" y="1742351"/>
                  </a:lnTo>
                  <a:lnTo>
                    <a:pt x="2252281" y="1742351"/>
                  </a:lnTo>
                  <a:lnTo>
                    <a:pt x="2302167" y="1721929"/>
                  </a:lnTo>
                  <a:lnTo>
                    <a:pt x="2322766" y="1671815"/>
                  </a:lnTo>
                  <a:lnTo>
                    <a:pt x="2322766" y="1611414"/>
                  </a:lnTo>
                  <a:close/>
                </a:path>
                <a:path w="4608195" h="1850389">
                  <a:moveTo>
                    <a:pt x="2797238" y="1540865"/>
                  </a:moveTo>
                  <a:lnTo>
                    <a:pt x="2487523" y="1540865"/>
                  </a:lnTo>
                  <a:lnTo>
                    <a:pt x="2460028" y="1546402"/>
                  </a:lnTo>
                  <a:lnTo>
                    <a:pt x="2437625" y="1561490"/>
                  </a:lnTo>
                  <a:lnTo>
                    <a:pt x="2422550" y="1583905"/>
                  </a:lnTo>
                  <a:lnTo>
                    <a:pt x="2417038" y="1611414"/>
                  </a:lnTo>
                  <a:lnTo>
                    <a:pt x="2417038" y="1779409"/>
                  </a:lnTo>
                  <a:lnTo>
                    <a:pt x="2422550" y="1806917"/>
                  </a:lnTo>
                  <a:lnTo>
                    <a:pt x="2437625" y="1829333"/>
                  </a:lnTo>
                  <a:lnTo>
                    <a:pt x="2460028" y="1844433"/>
                  </a:lnTo>
                  <a:lnTo>
                    <a:pt x="2487523" y="1849958"/>
                  </a:lnTo>
                  <a:lnTo>
                    <a:pt x="2797238" y="1849958"/>
                  </a:lnTo>
                  <a:lnTo>
                    <a:pt x="2797238" y="1823059"/>
                  </a:lnTo>
                  <a:lnTo>
                    <a:pt x="2443924" y="1823059"/>
                  </a:lnTo>
                  <a:lnTo>
                    <a:pt x="2443924" y="1708861"/>
                  </a:lnTo>
                  <a:lnTo>
                    <a:pt x="2797238" y="1708861"/>
                  </a:lnTo>
                  <a:lnTo>
                    <a:pt x="2797238" y="1681962"/>
                  </a:lnTo>
                  <a:lnTo>
                    <a:pt x="2443924" y="1681962"/>
                  </a:lnTo>
                  <a:lnTo>
                    <a:pt x="2443924" y="1567764"/>
                  </a:lnTo>
                  <a:lnTo>
                    <a:pt x="2797238" y="1567764"/>
                  </a:lnTo>
                  <a:lnTo>
                    <a:pt x="2797238" y="1540865"/>
                  </a:lnTo>
                  <a:close/>
                </a:path>
                <a:path w="4608195" h="1850389">
                  <a:moveTo>
                    <a:pt x="3399498" y="1611414"/>
                  </a:moveTo>
                  <a:lnTo>
                    <a:pt x="3393986" y="1583905"/>
                  </a:lnTo>
                  <a:lnTo>
                    <a:pt x="3378911" y="1561490"/>
                  </a:lnTo>
                  <a:lnTo>
                    <a:pt x="3356508" y="1546402"/>
                  </a:lnTo>
                  <a:lnTo>
                    <a:pt x="3329013" y="1540865"/>
                  </a:lnTo>
                  <a:lnTo>
                    <a:pt x="3019298" y="1540865"/>
                  </a:lnTo>
                  <a:lnTo>
                    <a:pt x="3019298" y="1567764"/>
                  </a:lnTo>
                  <a:lnTo>
                    <a:pt x="3372599" y="1567764"/>
                  </a:lnTo>
                  <a:lnTo>
                    <a:pt x="3372599" y="1681962"/>
                  </a:lnTo>
                  <a:lnTo>
                    <a:pt x="3089719" y="1681962"/>
                  </a:lnTo>
                  <a:lnTo>
                    <a:pt x="3062262" y="1687487"/>
                  </a:lnTo>
                  <a:lnTo>
                    <a:pt x="3039884" y="1702587"/>
                  </a:lnTo>
                  <a:lnTo>
                    <a:pt x="3024822" y="1725002"/>
                  </a:lnTo>
                  <a:lnTo>
                    <a:pt x="3019298" y="1752511"/>
                  </a:lnTo>
                  <a:lnTo>
                    <a:pt x="3019298" y="1849958"/>
                  </a:lnTo>
                  <a:lnTo>
                    <a:pt x="3399498" y="1849958"/>
                  </a:lnTo>
                  <a:lnTo>
                    <a:pt x="3399498" y="1823059"/>
                  </a:lnTo>
                  <a:lnTo>
                    <a:pt x="3046133" y="1823059"/>
                  </a:lnTo>
                  <a:lnTo>
                    <a:pt x="3046133" y="1708861"/>
                  </a:lnTo>
                  <a:lnTo>
                    <a:pt x="3329013" y="1708861"/>
                  </a:lnTo>
                  <a:lnTo>
                    <a:pt x="3356508" y="1703336"/>
                  </a:lnTo>
                  <a:lnTo>
                    <a:pt x="3378911" y="1688236"/>
                  </a:lnTo>
                  <a:lnTo>
                    <a:pt x="3393986" y="1665820"/>
                  </a:lnTo>
                  <a:lnTo>
                    <a:pt x="3399498" y="1638312"/>
                  </a:lnTo>
                  <a:lnTo>
                    <a:pt x="3399498" y="1611414"/>
                  </a:lnTo>
                  <a:close/>
                </a:path>
                <a:path w="4608195" h="1850389">
                  <a:moveTo>
                    <a:pt x="3873970" y="1611414"/>
                  </a:moveTo>
                  <a:lnTo>
                    <a:pt x="3868458" y="1583905"/>
                  </a:lnTo>
                  <a:lnTo>
                    <a:pt x="3857599" y="1567764"/>
                  </a:lnTo>
                  <a:lnTo>
                    <a:pt x="3853383" y="1561490"/>
                  </a:lnTo>
                  <a:lnTo>
                    <a:pt x="3847084" y="1557248"/>
                  </a:lnTo>
                  <a:lnTo>
                    <a:pt x="3847084" y="1567764"/>
                  </a:lnTo>
                  <a:lnTo>
                    <a:pt x="3847084" y="1823059"/>
                  </a:lnTo>
                  <a:lnTo>
                    <a:pt x="3520605" y="1823059"/>
                  </a:lnTo>
                  <a:lnTo>
                    <a:pt x="3520605" y="1567764"/>
                  </a:lnTo>
                  <a:lnTo>
                    <a:pt x="3847084" y="1567764"/>
                  </a:lnTo>
                  <a:lnTo>
                    <a:pt x="3847084" y="1557248"/>
                  </a:lnTo>
                  <a:lnTo>
                    <a:pt x="3830980" y="1546402"/>
                  </a:lnTo>
                  <a:lnTo>
                    <a:pt x="3803485" y="1540865"/>
                  </a:lnTo>
                  <a:lnTo>
                    <a:pt x="3564255" y="1540865"/>
                  </a:lnTo>
                  <a:lnTo>
                    <a:pt x="3536772" y="1546402"/>
                  </a:lnTo>
                  <a:lnTo>
                    <a:pt x="3514369" y="1561490"/>
                  </a:lnTo>
                  <a:lnTo>
                    <a:pt x="3499294" y="1583905"/>
                  </a:lnTo>
                  <a:lnTo>
                    <a:pt x="3493770" y="1611414"/>
                  </a:lnTo>
                  <a:lnTo>
                    <a:pt x="3493770" y="1779409"/>
                  </a:lnTo>
                  <a:lnTo>
                    <a:pt x="3499294" y="1806917"/>
                  </a:lnTo>
                  <a:lnTo>
                    <a:pt x="3514369" y="1829333"/>
                  </a:lnTo>
                  <a:lnTo>
                    <a:pt x="3536772" y="1844433"/>
                  </a:lnTo>
                  <a:lnTo>
                    <a:pt x="3564255" y="1849958"/>
                  </a:lnTo>
                  <a:lnTo>
                    <a:pt x="3803485" y="1849958"/>
                  </a:lnTo>
                  <a:lnTo>
                    <a:pt x="3830980" y="1844433"/>
                  </a:lnTo>
                  <a:lnTo>
                    <a:pt x="3853383" y="1829333"/>
                  </a:lnTo>
                  <a:lnTo>
                    <a:pt x="3857599" y="1823059"/>
                  </a:lnTo>
                  <a:lnTo>
                    <a:pt x="3868458" y="1806917"/>
                  </a:lnTo>
                  <a:lnTo>
                    <a:pt x="3873970" y="1779409"/>
                  </a:lnTo>
                  <a:lnTo>
                    <a:pt x="3873970" y="1611414"/>
                  </a:lnTo>
                  <a:close/>
                </a:path>
                <a:path w="4608195" h="1850389">
                  <a:moveTo>
                    <a:pt x="4359605" y="1611414"/>
                  </a:moveTo>
                  <a:lnTo>
                    <a:pt x="4354080" y="1583905"/>
                  </a:lnTo>
                  <a:lnTo>
                    <a:pt x="4339006" y="1561490"/>
                  </a:lnTo>
                  <a:lnTo>
                    <a:pt x="4316603" y="1546402"/>
                  </a:lnTo>
                  <a:lnTo>
                    <a:pt x="4289120" y="1540865"/>
                  </a:lnTo>
                  <a:lnTo>
                    <a:pt x="3979405" y="1540865"/>
                  </a:lnTo>
                  <a:lnTo>
                    <a:pt x="3979405" y="1567764"/>
                  </a:lnTo>
                  <a:lnTo>
                    <a:pt x="4332706" y="1567764"/>
                  </a:lnTo>
                  <a:lnTo>
                    <a:pt x="4332706" y="1681962"/>
                  </a:lnTo>
                  <a:lnTo>
                    <a:pt x="4049890" y="1681962"/>
                  </a:lnTo>
                  <a:lnTo>
                    <a:pt x="4022394" y="1687487"/>
                  </a:lnTo>
                  <a:lnTo>
                    <a:pt x="3999992" y="1702587"/>
                  </a:lnTo>
                  <a:lnTo>
                    <a:pt x="3984917" y="1725002"/>
                  </a:lnTo>
                  <a:lnTo>
                    <a:pt x="3979405" y="1752511"/>
                  </a:lnTo>
                  <a:lnTo>
                    <a:pt x="3979405" y="1849958"/>
                  </a:lnTo>
                  <a:lnTo>
                    <a:pt x="4359605" y="1849958"/>
                  </a:lnTo>
                  <a:lnTo>
                    <a:pt x="4359605" y="1823059"/>
                  </a:lnTo>
                  <a:lnTo>
                    <a:pt x="4006291" y="1823059"/>
                  </a:lnTo>
                  <a:lnTo>
                    <a:pt x="4006291" y="1708861"/>
                  </a:lnTo>
                  <a:lnTo>
                    <a:pt x="4289120" y="1708861"/>
                  </a:lnTo>
                  <a:lnTo>
                    <a:pt x="4316603" y="1703336"/>
                  </a:lnTo>
                  <a:lnTo>
                    <a:pt x="4339006" y="1688236"/>
                  </a:lnTo>
                  <a:lnTo>
                    <a:pt x="4354080" y="1665820"/>
                  </a:lnTo>
                  <a:lnTo>
                    <a:pt x="4359605" y="1638312"/>
                  </a:lnTo>
                  <a:lnTo>
                    <a:pt x="4359605" y="1611414"/>
                  </a:lnTo>
                  <a:close/>
                </a:path>
                <a:path w="4608195" h="1850389">
                  <a:moveTo>
                    <a:pt x="4608017" y="1588071"/>
                  </a:moveTo>
                  <a:lnTo>
                    <a:pt x="4603826" y="1567027"/>
                  </a:lnTo>
                  <a:lnTo>
                    <a:pt x="4592358" y="1549933"/>
                  </a:lnTo>
                  <a:lnTo>
                    <a:pt x="4575264" y="1538465"/>
                  </a:lnTo>
                  <a:lnTo>
                    <a:pt x="4554232" y="1534274"/>
                  </a:lnTo>
                  <a:lnTo>
                    <a:pt x="4543971" y="1535290"/>
                  </a:lnTo>
                  <a:lnTo>
                    <a:pt x="4534052" y="1538262"/>
                  </a:lnTo>
                  <a:lnTo>
                    <a:pt x="4524972" y="1543050"/>
                  </a:lnTo>
                  <a:lnTo>
                    <a:pt x="4517263" y="1549501"/>
                  </a:lnTo>
                  <a:lnTo>
                    <a:pt x="4455896" y="1609890"/>
                  </a:lnTo>
                  <a:lnTo>
                    <a:pt x="4475162" y="1628673"/>
                  </a:lnTo>
                  <a:lnTo>
                    <a:pt x="4540580" y="1563712"/>
                  </a:lnTo>
                  <a:lnTo>
                    <a:pt x="4547133" y="1561172"/>
                  </a:lnTo>
                  <a:lnTo>
                    <a:pt x="4554232" y="1561172"/>
                  </a:lnTo>
                  <a:lnTo>
                    <a:pt x="4564646" y="1563230"/>
                  </a:lnTo>
                  <a:lnTo>
                    <a:pt x="4573206" y="1568907"/>
                  </a:lnTo>
                  <a:lnTo>
                    <a:pt x="4578997" y="1577441"/>
                  </a:lnTo>
                  <a:lnTo>
                    <a:pt x="4581131" y="1588071"/>
                  </a:lnTo>
                  <a:lnTo>
                    <a:pt x="4581131" y="1849958"/>
                  </a:lnTo>
                  <a:lnTo>
                    <a:pt x="4608017" y="1849958"/>
                  </a:lnTo>
                  <a:lnTo>
                    <a:pt x="4608017" y="158807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B4BA267-63D1-484C-83D4-ECE027F51091}"/>
              </a:ext>
            </a:extLst>
          </p:cNvPr>
          <p:cNvSpPr/>
          <p:nvPr/>
        </p:nvSpPr>
        <p:spPr>
          <a:xfrm>
            <a:off x="21122081" y="489271"/>
            <a:ext cx="2195278" cy="28528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MemoryRanger:</a:t>
            </a:r>
          </a:p>
          <a:p>
            <a:pPr algn="ctr"/>
            <a:r>
              <a:rPr lang="en-US" dirty="0"/>
              <a:t>WMI and Win11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Prevention of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attacks on WMI</a:t>
            </a:r>
            <a:endParaRPr lang="en-US" dirty="0"/>
          </a:p>
        </p:txBody>
      </p:sp>
      <p:pic>
        <p:nvPicPr>
          <p:cNvPr id="1026" name="Picture 2" descr="BLACK HAT USA 2022">
            <a:extLst>
              <a:ext uri="{FF2B5EF4-FFF2-40B4-BE49-F238E27FC236}">
                <a16:creationId xmlns:a16="http://schemas.microsoft.com/office/drawing/2014/main" id="{F7289B89-B6B3-4F74-86BE-C490A87B4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3806" y="3809494"/>
            <a:ext cx="2113349" cy="96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3A126A3-6F9B-4157-A36E-F958A9997BEE}"/>
              </a:ext>
            </a:extLst>
          </p:cNvPr>
          <p:cNvSpPr/>
          <p:nvPr/>
        </p:nvSpPr>
        <p:spPr>
          <a:xfrm>
            <a:off x="21422407" y="3391398"/>
            <a:ext cx="1653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Step 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0EFB23-5914-4955-9DF2-48760F635A34}"/>
              </a:ext>
            </a:extLst>
          </p:cNvPr>
          <p:cNvSpPr/>
          <p:nvPr/>
        </p:nvSpPr>
        <p:spPr>
          <a:xfrm>
            <a:off x="23454524" y="496373"/>
            <a:ext cx="2195278" cy="285286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MemoryRanger:</a:t>
            </a:r>
          </a:p>
          <a:p>
            <a:pPr algn="ctr"/>
            <a:r>
              <a:rPr lang="en-US" dirty="0"/>
              <a:t>AVs and Win11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Prevention of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Sandboxing Microsoft Defender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FEA0A1-9407-4A14-807A-7FE82FC3213B}"/>
              </a:ext>
            </a:extLst>
          </p:cNvPr>
          <p:cNvSpPr/>
          <p:nvPr/>
        </p:nvSpPr>
        <p:spPr>
          <a:xfrm>
            <a:off x="23754850" y="3417343"/>
            <a:ext cx="1653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Step 10</a:t>
            </a:r>
          </a:p>
        </p:txBody>
      </p:sp>
      <p:pic>
        <p:nvPicPr>
          <p:cNvPr id="59" name="Picture 6" descr="Image result for ADFSL conference">
            <a:extLst>
              <a:ext uri="{FF2B5EF4-FFF2-40B4-BE49-F238E27FC236}">
                <a16:creationId xmlns:a16="http://schemas.microsoft.com/office/drawing/2014/main" id="{6DB4D3CC-6454-4ED9-B867-FB369BA7F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947" y="3805539"/>
            <a:ext cx="938431" cy="92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BDEA8C-A2EB-4C12-A1A1-9BEAE2DD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295" y="5854167"/>
            <a:ext cx="1187992" cy="115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8A58768-DCE2-43E3-976B-C53D8EC27E99}"/>
              </a:ext>
            </a:extLst>
          </p:cNvPr>
          <p:cNvSpPr txBox="1"/>
          <p:nvPr/>
        </p:nvSpPr>
        <p:spPr>
          <a:xfrm>
            <a:off x="23673337" y="5538172"/>
            <a:ext cx="19243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/>
              <a:t>RootCON</a:t>
            </a:r>
            <a:r>
              <a:rPr lang="en-US" sz="1200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05855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9A44-D7E1-4FC0-BEF2-227B7085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0E223-3030-43CA-8FDD-FA7B3A84F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24" y="3217763"/>
            <a:ext cx="9125750" cy="315172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F81B72B5-0ADA-48C7-B4A3-75D6CCE70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029"/>
            <a:ext cx="12192000" cy="1089529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Microsoft Defender is inspecting disk and memory content</a:t>
            </a:r>
          </a:p>
        </p:txBody>
      </p:sp>
    </p:spTree>
    <p:extLst>
      <p:ext uri="{BB962C8B-B14F-4D97-AF65-F5344CB8AC3E}">
        <p14:creationId xmlns:p14="http://schemas.microsoft.com/office/powerpoint/2010/main" val="2944615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21C83-F307-4B3C-B7FA-B1584F3D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F1B41-C0C4-42D7-BF63-3E99BBF78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06" y="3217763"/>
            <a:ext cx="9131684" cy="3151722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3BA8CCF-0E8F-44F5-981F-8B48383B1FC4}"/>
              </a:ext>
            </a:extLst>
          </p:cNvPr>
          <p:cNvSpPr/>
          <p:nvPr/>
        </p:nvSpPr>
        <p:spPr>
          <a:xfrm rot="18592600" flipH="1" flipV="1">
            <a:off x="564434" y="1524119"/>
            <a:ext cx="5317445" cy="7189223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DA1D13-1DBE-428F-9016-5A18683F221E}"/>
              </a:ext>
            </a:extLst>
          </p:cNvPr>
          <p:cNvSpPr/>
          <p:nvPr/>
        </p:nvSpPr>
        <p:spPr>
          <a:xfrm>
            <a:off x="157941" y="2306698"/>
            <a:ext cx="3407062" cy="1089529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MpEngine.dll is the core of AV detection with 45,000+ functions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626595-9D8C-43B7-9C36-89B0400F371E}"/>
              </a:ext>
            </a:extLst>
          </p:cNvPr>
          <p:cNvGrpSpPr/>
          <p:nvPr/>
        </p:nvGrpSpPr>
        <p:grpSpPr>
          <a:xfrm>
            <a:off x="1464191" y="3429000"/>
            <a:ext cx="1565521" cy="1754326"/>
            <a:chOff x="1464191" y="2765290"/>
            <a:chExt cx="1565521" cy="241803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94C679-FF96-42CF-9C34-08D6C8E8055E}"/>
                </a:ext>
              </a:extLst>
            </p:cNvPr>
            <p:cNvCxnSpPr>
              <a:cxnSpLocks/>
            </p:cNvCxnSpPr>
            <p:nvPr/>
          </p:nvCxnSpPr>
          <p:spPr>
            <a:xfrm>
              <a:off x="1464191" y="2765290"/>
              <a:ext cx="769723" cy="1702538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F3D92D3-EF02-4CAE-A4DA-FA182E91A0E5}"/>
                </a:ext>
              </a:extLst>
            </p:cNvPr>
            <p:cNvCxnSpPr>
              <a:cxnSpLocks/>
            </p:cNvCxnSpPr>
            <p:nvPr/>
          </p:nvCxnSpPr>
          <p:spPr>
            <a:xfrm>
              <a:off x="2233914" y="4467828"/>
              <a:ext cx="795798" cy="715498"/>
            </a:xfrm>
            <a:prstGeom prst="line">
              <a:avLst/>
            </a:prstGeom>
            <a:ln w="25400" cap="rnd"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473FBE63-9D76-4241-A09B-14C0E891D650}"/>
              </a:ext>
            </a:extLst>
          </p:cNvPr>
          <p:cNvSpPr txBox="1">
            <a:spLocks/>
          </p:cNvSpPr>
          <p:nvPr/>
        </p:nvSpPr>
        <p:spPr>
          <a:xfrm>
            <a:off x="0" y="245029"/>
            <a:ext cx="121920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cap="none" dirty="0"/>
              <a:t>MpEngine.dll: Microsoft Malware Protection Engine</a:t>
            </a:r>
          </a:p>
        </p:txBody>
      </p:sp>
    </p:spTree>
    <p:extLst>
      <p:ext uri="{BB962C8B-B14F-4D97-AF65-F5344CB8AC3E}">
        <p14:creationId xmlns:p14="http://schemas.microsoft.com/office/powerpoint/2010/main" val="39523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2BB6262-E98D-4DFF-A65F-3CBC085DC990}"/>
              </a:ext>
            </a:extLst>
          </p:cNvPr>
          <p:cNvSpPr/>
          <p:nvPr/>
        </p:nvSpPr>
        <p:spPr>
          <a:xfrm>
            <a:off x="7623810" y="3594735"/>
            <a:ext cx="1410970" cy="1156335"/>
          </a:xfrm>
          <a:prstGeom prst="flowChartMagneticDisk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52CAD9F-D6B4-4CDB-915F-5AC17E0E804B}"/>
              </a:ext>
            </a:extLst>
          </p:cNvPr>
          <p:cNvSpPr/>
          <p:nvPr/>
        </p:nvSpPr>
        <p:spPr>
          <a:xfrm>
            <a:off x="7632156" y="5430520"/>
            <a:ext cx="1387384" cy="90424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26C2D8-1916-4661-98F4-D3BC1FEC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2A27DF9-5430-4D9E-BACD-19D0DA17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Microsoft Defender detects malware in files and memory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F98AC-12F0-4ED7-AADE-120B67C9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06" y="1788035"/>
            <a:ext cx="9491730" cy="45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6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AE6FF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AE6FF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AE6FF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AE6FF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382ECD8-462F-45F9-B9B7-2453BDE67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80" y="1786257"/>
            <a:ext cx="9480155" cy="45538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6A188-B5CF-4ED9-99BF-967AC13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E290AC-3CA6-4206-914C-CED59C8311D2}"/>
              </a:ext>
            </a:extLst>
          </p:cNvPr>
          <p:cNvSpPr/>
          <p:nvPr/>
        </p:nvSpPr>
        <p:spPr>
          <a:xfrm>
            <a:off x="2134961" y="3052407"/>
            <a:ext cx="4106185" cy="3393897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BC2F4FD4-90E0-4FF6-9473-F64AA75E7B06}"/>
              </a:ext>
            </a:extLst>
          </p:cNvPr>
          <p:cNvSpPr/>
          <p:nvPr/>
        </p:nvSpPr>
        <p:spPr>
          <a:xfrm rot="2339238">
            <a:off x="5966826" y="4036257"/>
            <a:ext cx="548640" cy="54864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5848DA4-8624-481D-8428-5E745D8FF968}"/>
              </a:ext>
            </a:extLst>
          </p:cNvPr>
          <p:cNvSpPr/>
          <p:nvPr/>
        </p:nvSpPr>
        <p:spPr>
          <a:xfrm rot="2339238">
            <a:off x="5941424" y="5474926"/>
            <a:ext cx="548640" cy="54864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6E233-8557-42B0-9E47-D0FBFE6E30D4}"/>
              </a:ext>
            </a:extLst>
          </p:cNvPr>
          <p:cNvSpPr txBox="1"/>
          <p:nvPr/>
        </p:nvSpPr>
        <p:spPr>
          <a:xfrm>
            <a:off x="3376273" y="1892430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0) Disable Microsoft Defender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484C4C5C-9B93-438F-B2A6-281889D2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" y="0"/>
            <a:ext cx="12133811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200" cap="none" dirty="0"/>
              <a:t>Attackers want to block inspections of both files and apps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22BC4-174C-4608-9A82-4D52AB0A2A81}"/>
              </a:ext>
            </a:extLst>
          </p:cNvPr>
          <p:cNvSpPr/>
          <p:nvPr/>
        </p:nvSpPr>
        <p:spPr>
          <a:xfrm>
            <a:off x="3449956" y="2329535"/>
            <a:ext cx="4382316" cy="151014"/>
          </a:xfrm>
          <a:prstGeom prst="rect">
            <a:avLst/>
          </a:prstGeom>
          <a:solidFill>
            <a:srgbClr val="F22222"/>
          </a:solidFill>
          <a:ln cap="rnd">
            <a:solidFill>
              <a:srgbClr val="FFEB66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DC737CC-8DC3-456A-A7F2-CE660361C265}"/>
              </a:ext>
            </a:extLst>
          </p:cNvPr>
          <p:cNvSpPr/>
          <p:nvPr/>
        </p:nvSpPr>
        <p:spPr>
          <a:xfrm>
            <a:off x="3372463" y="2329535"/>
            <a:ext cx="303336" cy="2976371"/>
          </a:xfrm>
          <a:prstGeom prst="downArrow">
            <a:avLst>
              <a:gd name="adj1" fmla="val 50000"/>
              <a:gd name="adj2" fmla="val 110762"/>
            </a:avLst>
          </a:prstGeom>
          <a:solidFill>
            <a:srgbClr val="F22222"/>
          </a:solidFill>
          <a:ln>
            <a:solidFill>
              <a:srgbClr val="FFE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5AFC09-15E1-4A62-8923-CC68B3F94941}"/>
              </a:ext>
            </a:extLst>
          </p:cNvPr>
          <p:cNvSpPr/>
          <p:nvPr/>
        </p:nvSpPr>
        <p:spPr>
          <a:xfrm>
            <a:off x="3521475" y="2338346"/>
            <a:ext cx="228007" cy="137672"/>
          </a:xfrm>
          <a:prstGeom prst="rect">
            <a:avLst/>
          </a:prstGeom>
          <a:solidFill>
            <a:srgbClr val="F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6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F1FDA-8887-4506-B9E8-D96DBE5E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04029F-4B91-4439-B00E-CA206D1A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835B06-2C5B-4E61-8E4F-E8B8A6DE23F6}"/>
              </a:ext>
            </a:extLst>
          </p:cNvPr>
          <p:cNvSpPr/>
          <p:nvPr/>
        </p:nvSpPr>
        <p:spPr>
          <a:xfrm rot="14150874" flipH="1" flipV="1">
            <a:off x="5681144" y="-500066"/>
            <a:ext cx="6056635" cy="9883465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49B561-5E85-4184-BB16-EF8F8445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086" y="3049843"/>
            <a:ext cx="9798621" cy="3440003"/>
          </a:xfrm>
          <a:prstGeom prst="rect">
            <a:avLst/>
          </a:prstGeom>
        </p:spPr>
      </p:pic>
      <p:sp>
        <p:nvSpPr>
          <p:cNvPr id="10" name="Cross 9">
            <a:extLst>
              <a:ext uri="{FF2B5EF4-FFF2-40B4-BE49-F238E27FC236}">
                <a16:creationId xmlns:a16="http://schemas.microsoft.com/office/drawing/2014/main" id="{B6849A1D-347E-4C1D-8BF1-C802A66A6515}"/>
              </a:ext>
            </a:extLst>
          </p:cNvPr>
          <p:cNvSpPr/>
          <p:nvPr/>
        </p:nvSpPr>
        <p:spPr>
          <a:xfrm rot="2339238">
            <a:off x="5955750" y="4029203"/>
            <a:ext cx="548640" cy="54864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5954EA9-DB4E-4DCE-9F59-CC44170B2E9E}"/>
              </a:ext>
            </a:extLst>
          </p:cNvPr>
          <p:cNvSpPr/>
          <p:nvPr/>
        </p:nvSpPr>
        <p:spPr>
          <a:xfrm rot="2339238">
            <a:off x="5984776" y="5477942"/>
            <a:ext cx="548640" cy="54864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6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7216AD-8588-41E2-BCD1-B42471B5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07" y="3054096"/>
            <a:ext cx="9802368" cy="34413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F1FDA-8887-4506-B9E8-D96DBE5E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04029F-4B91-4439-B00E-CA206D1A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B6849A1D-347E-4C1D-8BF1-C802A66A6515}"/>
              </a:ext>
            </a:extLst>
          </p:cNvPr>
          <p:cNvSpPr/>
          <p:nvPr/>
        </p:nvSpPr>
        <p:spPr>
          <a:xfrm rot="2339238">
            <a:off x="5955750" y="4029203"/>
            <a:ext cx="548640" cy="54864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5954EA9-DB4E-4DCE-9F59-CC44170B2E9E}"/>
              </a:ext>
            </a:extLst>
          </p:cNvPr>
          <p:cNvSpPr/>
          <p:nvPr/>
        </p:nvSpPr>
        <p:spPr>
          <a:xfrm rot="2339238">
            <a:off x="5984776" y="5477942"/>
            <a:ext cx="548640" cy="54864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835B06-2C5B-4E61-8E4F-E8B8A6DE23F6}"/>
              </a:ext>
            </a:extLst>
          </p:cNvPr>
          <p:cNvSpPr/>
          <p:nvPr/>
        </p:nvSpPr>
        <p:spPr>
          <a:xfrm rot="13035049" flipH="1" flipV="1">
            <a:off x="6552001" y="1045001"/>
            <a:ext cx="6056635" cy="9883465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3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1ABC00-06F2-1A1B-B351-74114EF7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27952" flipH="1">
            <a:off x="1470184" y="4438589"/>
            <a:ext cx="2053919" cy="2132312"/>
          </a:xfrm>
          <a:prstGeom prst="rect">
            <a:avLst/>
          </a:prstGeom>
        </p:spPr>
      </p:pic>
      <p:sp>
        <p:nvSpPr>
          <p:cNvPr id="26" name="Title 3">
            <a:extLst>
              <a:ext uri="{FF2B5EF4-FFF2-40B4-BE49-F238E27FC236}">
                <a16:creationId xmlns:a16="http://schemas.microsoft.com/office/drawing/2014/main" id="{D1015E93-9DF9-4C70-8EA5-122CEB2A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" y="95815"/>
            <a:ext cx="12133811" cy="1231900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Step1: Attackers want to block files inspection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F44A7-92A7-49FB-A911-CB3FE5E7A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5" t="5205" r="1" b="41246"/>
          <a:stretch/>
        </p:blipFill>
        <p:spPr>
          <a:xfrm>
            <a:off x="1116774" y="1185078"/>
            <a:ext cx="10825843" cy="2319498"/>
          </a:xfrm>
          <a:prstGeom prst="rect">
            <a:avLst/>
          </a:prstGeom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0DC3B113-66CB-4C83-9BD5-F826D60DC570}"/>
              </a:ext>
            </a:extLst>
          </p:cNvPr>
          <p:cNvSpPr/>
          <p:nvPr/>
        </p:nvSpPr>
        <p:spPr>
          <a:xfrm rot="2339238">
            <a:off x="4297496" y="2352210"/>
            <a:ext cx="731520" cy="73152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EAC7B5-8B7D-4915-8EF7-BC863E846727}"/>
              </a:ext>
            </a:extLst>
          </p:cNvPr>
          <p:cNvSpPr/>
          <p:nvPr/>
        </p:nvSpPr>
        <p:spPr>
          <a:xfrm>
            <a:off x="3757482" y="3590436"/>
            <a:ext cx="472093" cy="421926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831497-97F8-4487-9566-C0D2627A3F86}"/>
              </a:ext>
            </a:extLst>
          </p:cNvPr>
          <p:cNvSpPr/>
          <p:nvPr/>
        </p:nvSpPr>
        <p:spPr>
          <a:xfrm>
            <a:off x="3248131" y="4451927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0B1FB9-F505-474A-ACED-B7DA9A60C398}"/>
              </a:ext>
            </a:extLst>
          </p:cNvPr>
          <p:cNvSpPr/>
          <p:nvPr/>
        </p:nvSpPr>
        <p:spPr>
          <a:xfrm>
            <a:off x="3493468" y="4129029"/>
            <a:ext cx="242276" cy="21526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60F52E5-957D-4655-9896-FAA341E9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6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E8D08B12-77A5-4D21-AD80-1C83204F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910"/>
            <a:ext cx="12192000" cy="78232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Microsoft Defender Opens a file to inspect it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85940-3E4E-4ED8-9D22-527D32ED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C804428-2B25-4741-B05E-F8076BFE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AAD8EB8-DB6E-4667-93E6-EA24F7D2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61" y="143098"/>
            <a:ext cx="11671138" cy="972897"/>
          </a:xfrm>
        </p:spPr>
        <p:txBody>
          <a:bodyPr>
            <a:noAutofit/>
          </a:bodyPr>
          <a:lstStyle/>
          <a:p>
            <a:r>
              <a:rPr lang="en-US" sz="4400" dirty="0"/>
              <a:t>WHO WE ARE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2903D7-ACBF-4C29-8459-A32D438DCD9C}"/>
              </a:ext>
            </a:extLst>
          </p:cNvPr>
          <p:cNvSpPr/>
          <p:nvPr/>
        </p:nvSpPr>
        <p:spPr>
          <a:xfrm>
            <a:off x="2070840" y="1339083"/>
            <a:ext cx="2438400" cy="2438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6E2DB3-17E0-44D7-ABB2-FFF410F5ED96}"/>
              </a:ext>
            </a:extLst>
          </p:cNvPr>
          <p:cNvSpPr/>
          <p:nvPr/>
        </p:nvSpPr>
        <p:spPr>
          <a:xfrm flipH="1">
            <a:off x="8036494" y="1339083"/>
            <a:ext cx="2438400" cy="2438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3D67A-E758-43B3-9C64-8ED7ADE00A63}"/>
              </a:ext>
            </a:extLst>
          </p:cNvPr>
          <p:cNvSpPr txBox="1"/>
          <p:nvPr/>
        </p:nvSpPr>
        <p:spPr>
          <a:xfrm>
            <a:off x="223650" y="4008264"/>
            <a:ext cx="6132780" cy="17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1219170">
              <a:buClr>
                <a:srgbClr val="F27EB2"/>
              </a:buClr>
              <a:buSzPct val="150000"/>
              <a:defRPr/>
            </a:pPr>
            <a:r>
              <a:rPr lang="en-US" sz="3200" kern="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Arial"/>
              </a:rPr>
              <a:t>Denis Pogonin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Bachelor of Information Security 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National Research Nuclear University MEPhI 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33BFF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Cryptology and Cybersecurity Department</a:t>
            </a:r>
            <a:endParaRPr lang="en-US" sz="2133" dirty="0">
              <a:solidFill>
                <a:srgbClr val="33BFF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E3519-930A-4B7C-893F-7A05C41BEB2F}"/>
              </a:ext>
            </a:extLst>
          </p:cNvPr>
          <p:cNvSpPr txBox="1"/>
          <p:nvPr/>
        </p:nvSpPr>
        <p:spPr>
          <a:xfrm>
            <a:off x="6578535" y="4000571"/>
            <a:ext cx="5537199" cy="20900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Igor Korkin, PhD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Independent Security Researcher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Speaker at CDFSL, BlackHat, HITB, SADFE, ROOTCON, Texas Cyber Summit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33BFF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sites.google.com/site/</a:t>
            </a:r>
            <a:r>
              <a:rPr lang="en-US" sz="2133" dirty="0" err="1">
                <a:solidFill>
                  <a:srgbClr val="33BFF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igorkorkin</a:t>
            </a:r>
            <a:endParaRPr lang="en-US" sz="2133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230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626295-9CB2-425F-B890-0241749C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910"/>
            <a:ext cx="12192000" cy="7823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Microsoft Defender Opens a file to inspect it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ACD3F-D47F-4820-B3F8-7B448AA1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1E43A7B-A82D-4B45-A48A-D6EB0254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6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BEBC6E-3F6D-BA4A-8C23-7EAA85F78CDE}"/>
              </a:ext>
            </a:extLst>
          </p:cNvPr>
          <p:cNvSpPr/>
          <p:nvPr/>
        </p:nvSpPr>
        <p:spPr>
          <a:xfrm>
            <a:off x="2066798" y="3085197"/>
            <a:ext cx="9537700" cy="133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06C16A1-D4B1-494F-8613-73D1C006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910"/>
            <a:ext cx="12192000" cy="7823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Microsoft Defender Opens a file to inspect it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69FF6-43F9-49C0-9651-F989D313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55AF8CF-B509-495B-BA13-CC16722BB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96F5339-1019-4915-B0A9-B322AFCC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910"/>
            <a:ext cx="12192000" cy="7823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Microsoft Defender Opens a file to inspect it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8B122-53F2-491F-BF10-E62BBCE5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748CF7D-399E-46AF-9CA1-4DE57FB2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61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C2F86B07-A41C-40A7-967F-5CD2B4C3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910"/>
            <a:ext cx="12192000" cy="7823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Microsoft Defender Opens a file to inspect it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862F2-FBA2-4EA2-AAE0-77B62E3E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50CB897-B683-40FD-85AC-F5916509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78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F7FBDDC-3F62-4193-83E7-342ED823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910"/>
            <a:ext cx="12192000" cy="7823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Microsoft Defender Opens a file to inspect it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92452-089F-4670-8A5C-90E6F1C5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AA9E9A4-8EBC-4986-B7E3-825C9BF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58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8A42C4A-641F-460E-B22F-B4749865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910"/>
            <a:ext cx="12192000" cy="7823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Microsoft Defender Opens a file to inspect it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C3A97-473B-40BC-91D2-2AABFF50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17AEB31-293F-4583-A089-FF459F9D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6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C49EC2-8EFC-4A90-9B57-DDAAF877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D33F0-BA4B-965D-2C45-3A12A5D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1119E9F-3C7E-4427-8BBC-656ED209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910"/>
            <a:ext cx="12192000" cy="7823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Microsoft Defender Opens a file to inspect it 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135E24DB-AE64-401D-9D11-CF34C3A01B91}"/>
              </a:ext>
            </a:extLst>
          </p:cNvPr>
          <p:cNvSpPr/>
          <p:nvPr/>
        </p:nvSpPr>
        <p:spPr>
          <a:xfrm>
            <a:off x="6419088" y="1667587"/>
            <a:ext cx="1036451" cy="802803"/>
          </a:xfrm>
          <a:custGeom>
            <a:avLst/>
            <a:gdLst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3" fmla="*/ 1034415 w 2068830"/>
              <a:gd name="connsiteY3" fmla="*/ 799426 h 1598851"/>
              <a:gd name="connsiteX4" fmla="*/ 1034373 w 2068830"/>
              <a:gd name="connsiteY4" fmla="*/ 0 h 1598851"/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0" fmla="*/ 0 w 1034460"/>
              <a:gd name="connsiteY0" fmla="*/ 0 h 802803"/>
              <a:gd name="connsiteX1" fmla="*/ 633857 w 1034460"/>
              <a:gd name="connsiteY1" fmla="*/ 167644 h 802803"/>
              <a:gd name="connsiteX2" fmla="*/ 1034448 w 1034460"/>
              <a:gd name="connsiteY2" fmla="*/ 802803 h 802803"/>
              <a:gd name="connsiteX3" fmla="*/ 42 w 1034460"/>
              <a:gd name="connsiteY3" fmla="*/ 799426 h 802803"/>
              <a:gd name="connsiteX4" fmla="*/ 0 w 1034460"/>
              <a:gd name="connsiteY4" fmla="*/ 0 h 802803"/>
              <a:gd name="connsiteX0" fmla="*/ 0 w 1034460"/>
              <a:gd name="connsiteY0" fmla="*/ 0 h 802803"/>
              <a:gd name="connsiteX1" fmla="*/ 675767 w 1034460"/>
              <a:gd name="connsiteY1" fmla="*/ 139069 h 802803"/>
              <a:gd name="connsiteX2" fmla="*/ 1034448 w 1034460"/>
              <a:gd name="connsiteY2" fmla="*/ 802803 h 80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4460" h="802803" stroke="0" extrusionOk="0">
                <a:moveTo>
                  <a:pt x="0" y="0"/>
                </a:moveTo>
                <a:cubicBezTo>
                  <a:pt x="229499" y="-7"/>
                  <a:pt x="452485" y="58969"/>
                  <a:pt x="633857" y="167644"/>
                </a:cubicBezTo>
                <a:cubicBezTo>
                  <a:pt x="887782" y="319792"/>
                  <a:pt x="1035806" y="554492"/>
                  <a:pt x="1034448" y="802803"/>
                </a:cubicBezTo>
                <a:lnTo>
                  <a:pt x="42" y="799426"/>
                </a:lnTo>
                <a:cubicBezTo>
                  <a:pt x="28" y="532951"/>
                  <a:pt x="14" y="266475"/>
                  <a:pt x="0" y="0"/>
                </a:cubicBezTo>
                <a:close/>
              </a:path>
              <a:path w="1034460" h="802803" fill="none">
                <a:moveTo>
                  <a:pt x="0" y="0"/>
                </a:moveTo>
                <a:cubicBezTo>
                  <a:pt x="229499" y="-7"/>
                  <a:pt x="494395" y="30394"/>
                  <a:pt x="675767" y="139069"/>
                </a:cubicBezTo>
                <a:cubicBezTo>
                  <a:pt x="929692" y="291217"/>
                  <a:pt x="1035806" y="554492"/>
                  <a:pt x="1034448" y="802803"/>
                </a:cubicBezTo>
              </a:path>
            </a:pathLst>
          </a:custGeom>
          <a:ln w="190500">
            <a:solidFill>
              <a:srgbClr val="FFFF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22A12B-CDDA-4EBC-B98D-5B09553BE0F2}"/>
              </a:ext>
            </a:extLst>
          </p:cNvPr>
          <p:cNvCxnSpPr>
            <a:cxnSpLocks/>
          </p:cNvCxnSpPr>
          <p:nvPr/>
        </p:nvCxnSpPr>
        <p:spPr>
          <a:xfrm flipH="1">
            <a:off x="5769864" y="1667587"/>
            <a:ext cx="649224" cy="0"/>
          </a:xfrm>
          <a:prstGeom prst="line">
            <a:avLst/>
          </a:prstGeom>
          <a:ln w="190500" cap="flat">
            <a:solidFill>
              <a:srgbClr val="FFFF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538791-3628-4230-B371-43DD9F0D0298}"/>
              </a:ext>
            </a:extLst>
          </p:cNvPr>
          <p:cNvCxnSpPr>
            <a:cxnSpLocks/>
          </p:cNvCxnSpPr>
          <p:nvPr/>
        </p:nvCxnSpPr>
        <p:spPr>
          <a:xfrm>
            <a:off x="7455539" y="2470390"/>
            <a:ext cx="0" cy="1004330"/>
          </a:xfrm>
          <a:prstGeom prst="straightConnector1">
            <a:avLst/>
          </a:prstGeom>
          <a:ln w="190500">
            <a:solidFill>
              <a:srgbClr val="FFFF00">
                <a:alpha val="85000"/>
              </a:srgb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273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E2E231-5322-4321-975D-B6BAF70C6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D33F0-BA4B-965D-2C45-3A12A5D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5E1215C-D1E7-4F3B-BCEF-15E02979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910"/>
            <a:ext cx="12192000" cy="7823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Microsoft Defender Opens a file to inspect it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1AB28A-66AD-E824-7AF5-898106588859}"/>
              </a:ext>
            </a:extLst>
          </p:cNvPr>
          <p:cNvSpPr/>
          <p:nvPr/>
        </p:nvSpPr>
        <p:spPr>
          <a:xfrm>
            <a:off x="7453733" y="2457110"/>
            <a:ext cx="992666" cy="2284097"/>
          </a:xfrm>
          <a:custGeom>
            <a:avLst/>
            <a:gdLst>
              <a:gd name="connsiteX0" fmla="*/ 0 w 2733040"/>
              <a:gd name="connsiteY0" fmla="*/ 20320 h 3149600"/>
              <a:gd name="connsiteX1" fmla="*/ 1706880 w 2733040"/>
              <a:gd name="connsiteY1" fmla="*/ 0 h 3149600"/>
              <a:gd name="connsiteX2" fmla="*/ 1706880 w 2733040"/>
              <a:gd name="connsiteY2" fmla="*/ 0 h 3149600"/>
              <a:gd name="connsiteX3" fmla="*/ 1737360 w 2733040"/>
              <a:gd name="connsiteY3" fmla="*/ 1859280 h 3149600"/>
              <a:gd name="connsiteX4" fmla="*/ 2550160 w 2733040"/>
              <a:gd name="connsiteY4" fmla="*/ 2275840 h 3149600"/>
              <a:gd name="connsiteX5" fmla="*/ 2733040 w 2733040"/>
              <a:gd name="connsiteY5" fmla="*/ 3149600 h 3149600"/>
              <a:gd name="connsiteX0" fmla="*/ 0 w 2733040"/>
              <a:gd name="connsiteY0" fmla="*/ 20320 h 3149600"/>
              <a:gd name="connsiteX1" fmla="*/ 1706880 w 2733040"/>
              <a:gd name="connsiteY1" fmla="*/ 0 h 3149600"/>
              <a:gd name="connsiteX2" fmla="*/ 1695099 w 2733040"/>
              <a:gd name="connsiteY2" fmla="*/ 1114891 h 3149600"/>
              <a:gd name="connsiteX3" fmla="*/ 1737360 w 2733040"/>
              <a:gd name="connsiteY3" fmla="*/ 1859280 h 3149600"/>
              <a:gd name="connsiteX4" fmla="*/ 2550160 w 2733040"/>
              <a:gd name="connsiteY4" fmla="*/ 2275840 h 3149600"/>
              <a:gd name="connsiteX5" fmla="*/ 2733040 w 2733040"/>
              <a:gd name="connsiteY5" fmla="*/ 3149600 h 3149600"/>
              <a:gd name="connsiteX0" fmla="*/ 0 w 1107314"/>
              <a:gd name="connsiteY0" fmla="*/ 8331 h 3149600"/>
              <a:gd name="connsiteX1" fmla="*/ 81154 w 1107314"/>
              <a:gd name="connsiteY1" fmla="*/ 0 h 3149600"/>
              <a:gd name="connsiteX2" fmla="*/ 69373 w 1107314"/>
              <a:gd name="connsiteY2" fmla="*/ 1114891 h 3149600"/>
              <a:gd name="connsiteX3" fmla="*/ 111634 w 1107314"/>
              <a:gd name="connsiteY3" fmla="*/ 1859280 h 3149600"/>
              <a:gd name="connsiteX4" fmla="*/ 924434 w 1107314"/>
              <a:gd name="connsiteY4" fmla="*/ 2275840 h 3149600"/>
              <a:gd name="connsiteX5" fmla="*/ 1107314 w 1107314"/>
              <a:gd name="connsiteY5" fmla="*/ 3149600 h 3149600"/>
              <a:gd name="connsiteX0" fmla="*/ 0 w 1107314"/>
              <a:gd name="connsiteY0" fmla="*/ 0 h 3141269"/>
              <a:gd name="connsiteX1" fmla="*/ 92935 w 1107314"/>
              <a:gd name="connsiteY1" fmla="*/ 639024 h 3141269"/>
              <a:gd name="connsiteX2" fmla="*/ 69373 w 1107314"/>
              <a:gd name="connsiteY2" fmla="*/ 1106560 h 3141269"/>
              <a:gd name="connsiteX3" fmla="*/ 111634 w 1107314"/>
              <a:gd name="connsiteY3" fmla="*/ 1850949 h 3141269"/>
              <a:gd name="connsiteX4" fmla="*/ 924434 w 1107314"/>
              <a:gd name="connsiteY4" fmla="*/ 2267509 h 3141269"/>
              <a:gd name="connsiteX5" fmla="*/ 1107314 w 1107314"/>
              <a:gd name="connsiteY5" fmla="*/ 3141269 h 3141269"/>
              <a:gd name="connsiteX0" fmla="*/ 81167 w 1070675"/>
              <a:gd name="connsiteY0" fmla="*/ 0 h 2793615"/>
              <a:gd name="connsiteX1" fmla="*/ 56296 w 1070675"/>
              <a:gd name="connsiteY1" fmla="*/ 291370 h 2793615"/>
              <a:gd name="connsiteX2" fmla="*/ 32734 w 1070675"/>
              <a:gd name="connsiteY2" fmla="*/ 758906 h 2793615"/>
              <a:gd name="connsiteX3" fmla="*/ 74995 w 1070675"/>
              <a:gd name="connsiteY3" fmla="*/ 1503295 h 2793615"/>
              <a:gd name="connsiteX4" fmla="*/ 887795 w 1070675"/>
              <a:gd name="connsiteY4" fmla="*/ 1919855 h 2793615"/>
              <a:gd name="connsiteX5" fmla="*/ 1070675 w 1070675"/>
              <a:gd name="connsiteY5" fmla="*/ 2793615 h 2793615"/>
              <a:gd name="connsiteX0" fmla="*/ 10483 w 1070675"/>
              <a:gd name="connsiteY0" fmla="*/ 0 h 2757651"/>
              <a:gd name="connsiteX1" fmla="*/ 56296 w 1070675"/>
              <a:gd name="connsiteY1" fmla="*/ 255406 h 2757651"/>
              <a:gd name="connsiteX2" fmla="*/ 32734 w 1070675"/>
              <a:gd name="connsiteY2" fmla="*/ 722942 h 2757651"/>
              <a:gd name="connsiteX3" fmla="*/ 74995 w 1070675"/>
              <a:gd name="connsiteY3" fmla="*/ 1467331 h 2757651"/>
              <a:gd name="connsiteX4" fmla="*/ 887795 w 1070675"/>
              <a:gd name="connsiteY4" fmla="*/ 1883891 h 2757651"/>
              <a:gd name="connsiteX5" fmla="*/ 1070675 w 1070675"/>
              <a:gd name="connsiteY5" fmla="*/ 2757651 h 2757651"/>
              <a:gd name="connsiteX0" fmla="*/ 60212 w 1120404"/>
              <a:gd name="connsiteY0" fmla="*/ 0 h 2757651"/>
              <a:gd name="connsiteX1" fmla="*/ 0 w 1120404"/>
              <a:gd name="connsiteY1" fmla="*/ 291372 h 2757651"/>
              <a:gd name="connsiteX2" fmla="*/ 82463 w 1120404"/>
              <a:gd name="connsiteY2" fmla="*/ 722942 h 2757651"/>
              <a:gd name="connsiteX3" fmla="*/ 124724 w 1120404"/>
              <a:gd name="connsiteY3" fmla="*/ 1467331 h 2757651"/>
              <a:gd name="connsiteX4" fmla="*/ 937524 w 1120404"/>
              <a:gd name="connsiteY4" fmla="*/ 1883891 h 2757651"/>
              <a:gd name="connsiteX5" fmla="*/ 1120404 w 1120404"/>
              <a:gd name="connsiteY5" fmla="*/ 2757651 h 2757651"/>
              <a:gd name="connsiteX0" fmla="*/ 60212 w 1120404"/>
              <a:gd name="connsiteY0" fmla="*/ 0 h 2757651"/>
              <a:gd name="connsiteX1" fmla="*/ 0 w 1120404"/>
              <a:gd name="connsiteY1" fmla="*/ 291372 h 2757651"/>
              <a:gd name="connsiteX2" fmla="*/ 58902 w 1120404"/>
              <a:gd name="connsiteY2" fmla="*/ 698966 h 2757651"/>
              <a:gd name="connsiteX3" fmla="*/ 124724 w 1120404"/>
              <a:gd name="connsiteY3" fmla="*/ 1467331 h 2757651"/>
              <a:gd name="connsiteX4" fmla="*/ 937524 w 1120404"/>
              <a:gd name="connsiteY4" fmla="*/ 1883891 h 2757651"/>
              <a:gd name="connsiteX5" fmla="*/ 1120404 w 1120404"/>
              <a:gd name="connsiteY5" fmla="*/ 2757651 h 2757651"/>
              <a:gd name="connsiteX0" fmla="*/ 13678 w 1120404"/>
              <a:gd name="connsiteY0" fmla="*/ 0 h 2789220"/>
              <a:gd name="connsiteX1" fmla="*/ 0 w 1120404"/>
              <a:gd name="connsiteY1" fmla="*/ 322941 h 2789220"/>
              <a:gd name="connsiteX2" fmla="*/ 58902 w 1120404"/>
              <a:gd name="connsiteY2" fmla="*/ 730535 h 2789220"/>
              <a:gd name="connsiteX3" fmla="*/ 124724 w 1120404"/>
              <a:gd name="connsiteY3" fmla="*/ 1498900 h 2789220"/>
              <a:gd name="connsiteX4" fmla="*/ 937524 w 1120404"/>
              <a:gd name="connsiteY4" fmla="*/ 1915460 h 2789220"/>
              <a:gd name="connsiteX5" fmla="*/ 1120404 w 1120404"/>
              <a:gd name="connsiteY5" fmla="*/ 2789220 h 2789220"/>
              <a:gd name="connsiteX0" fmla="*/ 13678 w 1120404"/>
              <a:gd name="connsiteY0" fmla="*/ 0 h 2789220"/>
              <a:gd name="connsiteX1" fmla="*/ 0 w 1120404"/>
              <a:gd name="connsiteY1" fmla="*/ 322941 h 2789220"/>
              <a:gd name="connsiteX2" fmla="*/ 22709 w 1120404"/>
              <a:gd name="connsiteY2" fmla="*/ 746319 h 2789220"/>
              <a:gd name="connsiteX3" fmla="*/ 124724 w 1120404"/>
              <a:gd name="connsiteY3" fmla="*/ 1498900 h 2789220"/>
              <a:gd name="connsiteX4" fmla="*/ 937524 w 1120404"/>
              <a:gd name="connsiteY4" fmla="*/ 1915460 h 2789220"/>
              <a:gd name="connsiteX5" fmla="*/ 1120404 w 1120404"/>
              <a:gd name="connsiteY5" fmla="*/ 2789220 h 2789220"/>
              <a:gd name="connsiteX0" fmla="*/ 13678 w 1120404"/>
              <a:gd name="connsiteY0" fmla="*/ 0 h 2789220"/>
              <a:gd name="connsiteX1" fmla="*/ 0 w 1120404"/>
              <a:gd name="connsiteY1" fmla="*/ 322941 h 2789220"/>
              <a:gd name="connsiteX2" fmla="*/ 22709 w 1120404"/>
              <a:gd name="connsiteY2" fmla="*/ 746319 h 2789220"/>
              <a:gd name="connsiteX3" fmla="*/ 124724 w 1120404"/>
              <a:gd name="connsiteY3" fmla="*/ 1498900 h 2789220"/>
              <a:gd name="connsiteX4" fmla="*/ 937524 w 1120404"/>
              <a:gd name="connsiteY4" fmla="*/ 1915460 h 2789220"/>
              <a:gd name="connsiteX5" fmla="*/ 1120404 w 1120404"/>
              <a:gd name="connsiteY5" fmla="*/ 2789220 h 2789220"/>
              <a:gd name="connsiteX0" fmla="*/ 13678 w 1120404"/>
              <a:gd name="connsiteY0" fmla="*/ 0 h 2789220"/>
              <a:gd name="connsiteX1" fmla="*/ 0 w 1120404"/>
              <a:gd name="connsiteY1" fmla="*/ 322941 h 2789220"/>
              <a:gd name="connsiteX2" fmla="*/ 7198 w 1120404"/>
              <a:gd name="connsiteY2" fmla="*/ 951515 h 2789220"/>
              <a:gd name="connsiteX3" fmla="*/ 124724 w 1120404"/>
              <a:gd name="connsiteY3" fmla="*/ 1498900 h 2789220"/>
              <a:gd name="connsiteX4" fmla="*/ 937524 w 1120404"/>
              <a:gd name="connsiteY4" fmla="*/ 1915460 h 2789220"/>
              <a:gd name="connsiteX5" fmla="*/ 1120404 w 1120404"/>
              <a:gd name="connsiteY5" fmla="*/ 2789220 h 2789220"/>
              <a:gd name="connsiteX0" fmla="*/ 13678 w 1120404"/>
              <a:gd name="connsiteY0" fmla="*/ 0 h 2789220"/>
              <a:gd name="connsiteX1" fmla="*/ 0 w 1120404"/>
              <a:gd name="connsiteY1" fmla="*/ 549183 h 2789220"/>
              <a:gd name="connsiteX2" fmla="*/ 7198 w 1120404"/>
              <a:gd name="connsiteY2" fmla="*/ 951515 h 2789220"/>
              <a:gd name="connsiteX3" fmla="*/ 124724 w 1120404"/>
              <a:gd name="connsiteY3" fmla="*/ 1498900 h 2789220"/>
              <a:gd name="connsiteX4" fmla="*/ 937524 w 1120404"/>
              <a:gd name="connsiteY4" fmla="*/ 1915460 h 2789220"/>
              <a:gd name="connsiteX5" fmla="*/ 1120404 w 1120404"/>
              <a:gd name="connsiteY5" fmla="*/ 2789220 h 2789220"/>
              <a:gd name="connsiteX0" fmla="*/ 0 w 1122237"/>
              <a:gd name="connsiteY0" fmla="*/ 0 h 2389351"/>
              <a:gd name="connsiteX1" fmla="*/ 1833 w 1122237"/>
              <a:gd name="connsiteY1" fmla="*/ 149314 h 2389351"/>
              <a:gd name="connsiteX2" fmla="*/ 9031 w 1122237"/>
              <a:gd name="connsiteY2" fmla="*/ 551646 h 2389351"/>
              <a:gd name="connsiteX3" fmla="*/ 126557 w 1122237"/>
              <a:gd name="connsiteY3" fmla="*/ 1099031 h 2389351"/>
              <a:gd name="connsiteX4" fmla="*/ 939357 w 1122237"/>
              <a:gd name="connsiteY4" fmla="*/ 1515591 h 2389351"/>
              <a:gd name="connsiteX5" fmla="*/ 1122237 w 1122237"/>
              <a:gd name="connsiteY5" fmla="*/ 2389351 h 2389351"/>
              <a:gd name="connsiteX0" fmla="*/ 0 w 1024754"/>
              <a:gd name="connsiteY0" fmla="*/ 0 h 2365675"/>
              <a:gd name="connsiteX1" fmla="*/ 1833 w 1024754"/>
              <a:gd name="connsiteY1" fmla="*/ 149314 h 2365675"/>
              <a:gd name="connsiteX2" fmla="*/ 9031 w 1024754"/>
              <a:gd name="connsiteY2" fmla="*/ 551646 h 2365675"/>
              <a:gd name="connsiteX3" fmla="*/ 126557 w 1024754"/>
              <a:gd name="connsiteY3" fmla="*/ 1099031 h 2365675"/>
              <a:gd name="connsiteX4" fmla="*/ 939357 w 1024754"/>
              <a:gd name="connsiteY4" fmla="*/ 1515591 h 2365675"/>
              <a:gd name="connsiteX5" fmla="*/ 985222 w 1024754"/>
              <a:gd name="connsiteY5" fmla="*/ 2365675 h 2365675"/>
              <a:gd name="connsiteX0" fmla="*/ 0 w 999519"/>
              <a:gd name="connsiteY0" fmla="*/ 0 h 2365675"/>
              <a:gd name="connsiteX1" fmla="*/ 1833 w 999519"/>
              <a:gd name="connsiteY1" fmla="*/ 149314 h 2365675"/>
              <a:gd name="connsiteX2" fmla="*/ 9031 w 999519"/>
              <a:gd name="connsiteY2" fmla="*/ 551646 h 2365675"/>
              <a:gd name="connsiteX3" fmla="*/ 126557 w 999519"/>
              <a:gd name="connsiteY3" fmla="*/ 1099031 h 2365675"/>
              <a:gd name="connsiteX4" fmla="*/ 939357 w 999519"/>
              <a:gd name="connsiteY4" fmla="*/ 1515591 h 2365675"/>
              <a:gd name="connsiteX5" fmla="*/ 985222 w 999519"/>
              <a:gd name="connsiteY5" fmla="*/ 2365675 h 2365675"/>
              <a:gd name="connsiteX0" fmla="*/ 0 w 989361"/>
              <a:gd name="connsiteY0" fmla="*/ 0 h 2365675"/>
              <a:gd name="connsiteX1" fmla="*/ 1833 w 989361"/>
              <a:gd name="connsiteY1" fmla="*/ 149314 h 2365675"/>
              <a:gd name="connsiteX2" fmla="*/ 9031 w 989361"/>
              <a:gd name="connsiteY2" fmla="*/ 551646 h 2365675"/>
              <a:gd name="connsiteX3" fmla="*/ 126557 w 989361"/>
              <a:gd name="connsiteY3" fmla="*/ 1099031 h 2365675"/>
              <a:gd name="connsiteX4" fmla="*/ 939357 w 989361"/>
              <a:gd name="connsiteY4" fmla="*/ 1515591 h 2365675"/>
              <a:gd name="connsiteX5" fmla="*/ 985222 w 989361"/>
              <a:gd name="connsiteY5" fmla="*/ 2365675 h 2365675"/>
              <a:gd name="connsiteX0" fmla="*/ 0 w 988421"/>
              <a:gd name="connsiteY0" fmla="*/ 0 h 2365675"/>
              <a:gd name="connsiteX1" fmla="*/ 1833 w 988421"/>
              <a:gd name="connsiteY1" fmla="*/ 149314 h 2365675"/>
              <a:gd name="connsiteX2" fmla="*/ 9031 w 988421"/>
              <a:gd name="connsiteY2" fmla="*/ 551646 h 2365675"/>
              <a:gd name="connsiteX3" fmla="*/ 126557 w 988421"/>
              <a:gd name="connsiteY3" fmla="*/ 1099031 h 2365675"/>
              <a:gd name="connsiteX4" fmla="*/ 939357 w 988421"/>
              <a:gd name="connsiteY4" fmla="*/ 1515591 h 2365675"/>
              <a:gd name="connsiteX5" fmla="*/ 985222 w 988421"/>
              <a:gd name="connsiteY5" fmla="*/ 2365675 h 2365675"/>
              <a:gd name="connsiteX0" fmla="*/ 0 w 1010328"/>
              <a:gd name="connsiteY0" fmla="*/ 0 h 2365675"/>
              <a:gd name="connsiteX1" fmla="*/ 1833 w 1010328"/>
              <a:gd name="connsiteY1" fmla="*/ 149314 h 2365675"/>
              <a:gd name="connsiteX2" fmla="*/ 9031 w 1010328"/>
              <a:gd name="connsiteY2" fmla="*/ 551646 h 2365675"/>
              <a:gd name="connsiteX3" fmla="*/ 126557 w 1010328"/>
              <a:gd name="connsiteY3" fmla="*/ 1099031 h 2365675"/>
              <a:gd name="connsiteX4" fmla="*/ 939357 w 1010328"/>
              <a:gd name="connsiteY4" fmla="*/ 1515591 h 2365675"/>
              <a:gd name="connsiteX5" fmla="*/ 985222 w 1010328"/>
              <a:gd name="connsiteY5" fmla="*/ 2365675 h 236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0328" h="2365675">
                <a:moveTo>
                  <a:pt x="0" y="0"/>
                </a:moveTo>
                <a:lnTo>
                  <a:pt x="1833" y="149314"/>
                </a:lnTo>
                <a:cubicBezTo>
                  <a:pt x="4232" y="358839"/>
                  <a:pt x="6632" y="342121"/>
                  <a:pt x="9031" y="551646"/>
                </a:cubicBezTo>
                <a:cubicBezTo>
                  <a:pt x="14111" y="861526"/>
                  <a:pt x="-28497" y="938374"/>
                  <a:pt x="126557" y="1099031"/>
                </a:cubicBezTo>
                <a:cubicBezTo>
                  <a:pt x="281611" y="1259688"/>
                  <a:pt x="773410" y="1300538"/>
                  <a:pt x="939357" y="1515591"/>
                </a:cubicBezTo>
                <a:cubicBezTo>
                  <a:pt x="1071697" y="1799042"/>
                  <a:pt x="976755" y="2036321"/>
                  <a:pt x="985222" y="2365675"/>
                </a:cubicBez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428D23-2766-41F5-B8BD-3089A04E3BB6}"/>
              </a:ext>
            </a:extLst>
          </p:cNvPr>
          <p:cNvCxnSpPr>
            <a:cxnSpLocks/>
          </p:cNvCxnSpPr>
          <p:nvPr/>
        </p:nvCxnSpPr>
        <p:spPr>
          <a:xfrm flipH="1">
            <a:off x="5774245" y="1667587"/>
            <a:ext cx="648780" cy="0"/>
          </a:xfrm>
          <a:prstGeom prst="line">
            <a:avLst/>
          </a:prstGeom>
          <a:ln w="190500">
            <a:solidFill>
              <a:srgbClr val="FFFF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7">
            <a:extLst>
              <a:ext uri="{FF2B5EF4-FFF2-40B4-BE49-F238E27FC236}">
                <a16:creationId xmlns:a16="http://schemas.microsoft.com/office/drawing/2014/main" id="{B46908AA-6F97-453D-82DB-69419F4C6433}"/>
              </a:ext>
            </a:extLst>
          </p:cNvPr>
          <p:cNvSpPr/>
          <p:nvPr/>
        </p:nvSpPr>
        <p:spPr>
          <a:xfrm>
            <a:off x="6419088" y="1667587"/>
            <a:ext cx="1036451" cy="802803"/>
          </a:xfrm>
          <a:custGeom>
            <a:avLst/>
            <a:gdLst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3" fmla="*/ 1034415 w 2068830"/>
              <a:gd name="connsiteY3" fmla="*/ 799426 h 1598851"/>
              <a:gd name="connsiteX4" fmla="*/ 1034373 w 2068830"/>
              <a:gd name="connsiteY4" fmla="*/ 0 h 1598851"/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0" fmla="*/ 0 w 1034460"/>
              <a:gd name="connsiteY0" fmla="*/ 0 h 802803"/>
              <a:gd name="connsiteX1" fmla="*/ 633857 w 1034460"/>
              <a:gd name="connsiteY1" fmla="*/ 167644 h 802803"/>
              <a:gd name="connsiteX2" fmla="*/ 1034448 w 1034460"/>
              <a:gd name="connsiteY2" fmla="*/ 802803 h 802803"/>
              <a:gd name="connsiteX3" fmla="*/ 42 w 1034460"/>
              <a:gd name="connsiteY3" fmla="*/ 799426 h 802803"/>
              <a:gd name="connsiteX4" fmla="*/ 0 w 1034460"/>
              <a:gd name="connsiteY4" fmla="*/ 0 h 802803"/>
              <a:gd name="connsiteX0" fmla="*/ 0 w 1034460"/>
              <a:gd name="connsiteY0" fmla="*/ 0 h 802803"/>
              <a:gd name="connsiteX1" fmla="*/ 675767 w 1034460"/>
              <a:gd name="connsiteY1" fmla="*/ 139069 h 802803"/>
              <a:gd name="connsiteX2" fmla="*/ 1034448 w 1034460"/>
              <a:gd name="connsiteY2" fmla="*/ 802803 h 80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4460" h="802803" stroke="0" extrusionOk="0">
                <a:moveTo>
                  <a:pt x="0" y="0"/>
                </a:moveTo>
                <a:cubicBezTo>
                  <a:pt x="229499" y="-7"/>
                  <a:pt x="452485" y="58969"/>
                  <a:pt x="633857" y="167644"/>
                </a:cubicBezTo>
                <a:cubicBezTo>
                  <a:pt x="887782" y="319792"/>
                  <a:pt x="1035806" y="554492"/>
                  <a:pt x="1034448" y="802803"/>
                </a:cubicBezTo>
                <a:lnTo>
                  <a:pt x="42" y="799426"/>
                </a:lnTo>
                <a:cubicBezTo>
                  <a:pt x="28" y="532951"/>
                  <a:pt x="14" y="266475"/>
                  <a:pt x="0" y="0"/>
                </a:cubicBezTo>
                <a:close/>
              </a:path>
              <a:path w="1034460" h="802803" fill="none">
                <a:moveTo>
                  <a:pt x="0" y="0"/>
                </a:moveTo>
                <a:cubicBezTo>
                  <a:pt x="229499" y="-7"/>
                  <a:pt x="494395" y="30394"/>
                  <a:pt x="675767" y="139069"/>
                </a:cubicBezTo>
                <a:cubicBezTo>
                  <a:pt x="929692" y="291217"/>
                  <a:pt x="1035806" y="554492"/>
                  <a:pt x="1034448" y="802803"/>
                </a:cubicBezTo>
              </a:path>
            </a:pathLst>
          </a:custGeom>
          <a:ln w="190500">
            <a:solidFill>
              <a:srgbClr val="FFFF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22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B954BC-62FF-437C-A25B-6502AEAE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D33F0-BA4B-965D-2C45-3A12A5D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9AE7DBF-2E47-4042-A32B-84641E36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910"/>
            <a:ext cx="12192000" cy="7823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Microsoft Defender Opens a file to inspect it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78CFFD-E837-49C9-951A-6099F3C38B9D}"/>
              </a:ext>
            </a:extLst>
          </p:cNvPr>
          <p:cNvCxnSpPr>
            <a:cxnSpLocks/>
          </p:cNvCxnSpPr>
          <p:nvPr/>
        </p:nvCxnSpPr>
        <p:spPr>
          <a:xfrm flipH="1">
            <a:off x="5774245" y="1667587"/>
            <a:ext cx="648780" cy="0"/>
          </a:xfrm>
          <a:prstGeom prst="line">
            <a:avLst/>
          </a:prstGeom>
          <a:ln w="190500">
            <a:solidFill>
              <a:srgbClr val="FFFF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7">
            <a:extLst>
              <a:ext uri="{FF2B5EF4-FFF2-40B4-BE49-F238E27FC236}">
                <a16:creationId xmlns:a16="http://schemas.microsoft.com/office/drawing/2014/main" id="{86605932-0D1C-4370-9341-317651FCAE94}"/>
              </a:ext>
            </a:extLst>
          </p:cNvPr>
          <p:cNvSpPr/>
          <p:nvPr/>
        </p:nvSpPr>
        <p:spPr>
          <a:xfrm>
            <a:off x="6419088" y="1667587"/>
            <a:ext cx="1036451" cy="802803"/>
          </a:xfrm>
          <a:custGeom>
            <a:avLst/>
            <a:gdLst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3" fmla="*/ 1034415 w 2068830"/>
              <a:gd name="connsiteY3" fmla="*/ 799426 h 1598851"/>
              <a:gd name="connsiteX4" fmla="*/ 1034373 w 2068830"/>
              <a:gd name="connsiteY4" fmla="*/ 0 h 1598851"/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0" fmla="*/ 0 w 1034460"/>
              <a:gd name="connsiteY0" fmla="*/ 0 h 802803"/>
              <a:gd name="connsiteX1" fmla="*/ 633857 w 1034460"/>
              <a:gd name="connsiteY1" fmla="*/ 167644 h 802803"/>
              <a:gd name="connsiteX2" fmla="*/ 1034448 w 1034460"/>
              <a:gd name="connsiteY2" fmla="*/ 802803 h 802803"/>
              <a:gd name="connsiteX3" fmla="*/ 42 w 1034460"/>
              <a:gd name="connsiteY3" fmla="*/ 799426 h 802803"/>
              <a:gd name="connsiteX4" fmla="*/ 0 w 1034460"/>
              <a:gd name="connsiteY4" fmla="*/ 0 h 802803"/>
              <a:gd name="connsiteX0" fmla="*/ 0 w 1034460"/>
              <a:gd name="connsiteY0" fmla="*/ 0 h 802803"/>
              <a:gd name="connsiteX1" fmla="*/ 675767 w 1034460"/>
              <a:gd name="connsiteY1" fmla="*/ 139069 h 802803"/>
              <a:gd name="connsiteX2" fmla="*/ 1034448 w 1034460"/>
              <a:gd name="connsiteY2" fmla="*/ 802803 h 80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4460" h="802803" stroke="0" extrusionOk="0">
                <a:moveTo>
                  <a:pt x="0" y="0"/>
                </a:moveTo>
                <a:cubicBezTo>
                  <a:pt x="229499" y="-7"/>
                  <a:pt x="452485" y="58969"/>
                  <a:pt x="633857" y="167644"/>
                </a:cubicBezTo>
                <a:cubicBezTo>
                  <a:pt x="887782" y="319792"/>
                  <a:pt x="1035806" y="554492"/>
                  <a:pt x="1034448" y="802803"/>
                </a:cubicBezTo>
                <a:lnTo>
                  <a:pt x="42" y="799426"/>
                </a:lnTo>
                <a:cubicBezTo>
                  <a:pt x="28" y="532951"/>
                  <a:pt x="14" y="266475"/>
                  <a:pt x="0" y="0"/>
                </a:cubicBezTo>
                <a:close/>
              </a:path>
              <a:path w="1034460" h="802803" fill="none">
                <a:moveTo>
                  <a:pt x="0" y="0"/>
                </a:moveTo>
                <a:cubicBezTo>
                  <a:pt x="229499" y="-7"/>
                  <a:pt x="494395" y="30394"/>
                  <a:pt x="675767" y="139069"/>
                </a:cubicBezTo>
                <a:cubicBezTo>
                  <a:pt x="929692" y="291217"/>
                  <a:pt x="1035806" y="554492"/>
                  <a:pt x="1034448" y="802803"/>
                </a:cubicBezTo>
              </a:path>
            </a:pathLst>
          </a:custGeom>
          <a:ln w="190500">
            <a:solidFill>
              <a:srgbClr val="FFFF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BFF8E2-CFB3-4EBB-B547-3D8776E49930}"/>
              </a:ext>
            </a:extLst>
          </p:cNvPr>
          <p:cNvSpPr/>
          <p:nvPr/>
        </p:nvSpPr>
        <p:spPr>
          <a:xfrm>
            <a:off x="7453734" y="2457113"/>
            <a:ext cx="1802682" cy="3584377"/>
          </a:xfrm>
          <a:custGeom>
            <a:avLst/>
            <a:gdLst>
              <a:gd name="connsiteX0" fmla="*/ 0 w 2733040"/>
              <a:gd name="connsiteY0" fmla="*/ 20320 h 3149600"/>
              <a:gd name="connsiteX1" fmla="*/ 1706880 w 2733040"/>
              <a:gd name="connsiteY1" fmla="*/ 0 h 3149600"/>
              <a:gd name="connsiteX2" fmla="*/ 1706880 w 2733040"/>
              <a:gd name="connsiteY2" fmla="*/ 0 h 3149600"/>
              <a:gd name="connsiteX3" fmla="*/ 1737360 w 2733040"/>
              <a:gd name="connsiteY3" fmla="*/ 1859280 h 3149600"/>
              <a:gd name="connsiteX4" fmla="*/ 2550160 w 2733040"/>
              <a:gd name="connsiteY4" fmla="*/ 2275840 h 3149600"/>
              <a:gd name="connsiteX5" fmla="*/ 2733040 w 2733040"/>
              <a:gd name="connsiteY5" fmla="*/ 3149600 h 3149600"/>
              <a:gd name="connsiteX0" fmla="*/ 0 w 2733040"/>
              <a:gd name="connsiteY0" fmla="*/ 20320 h 3149600"/>
              <a:gd name="connsiteX1" fmla="*/ 1706880 w 2733040"/>
              <a:gd name="connsiteY1" fmla="*/ 0 h 3149600"/>
              <a:gd name="connsiteX2" fmla="*/ 1695099 w 2733040"/>
              <a:gd name="connsiteY2" fmla="*/ 1114891 h 3149600"/>
              <a:gd name="connsiteX3" fmla="*/ 1737360 w 2733040"/>
              <a:gd name="connsiteY3" fmla="*/ 1859280 h 3149600"/>
              <a:gd name="connsiteX4" fmla="*/ 2550160 w 2733040"/>
              <a:gd name="connsiteY4" fmla="*/ 2275840 h 3149600"/>
              <a:gd name="connsiteX5" fmla="*/ 2733040 w 2733040"/>
              <a:gd name="connsiteY5" fmla="*/ 3149600 h 3149600"/>
              <a:gd name="connsiteX0" fmla="*/ 0 w 1107314"/>
              <a:gd name="connsiteY0" fmla="*/ 8331 h 3149600"/>
              <a:gd name="connsiteX1" fmla="*/ 81154 w 1107314"/>
              <a:gd name="connsiteY1" fmla="*/ 0 h 3149600"/>
              <a:gd name="connsiteX2" fmla="*/ 69373 w 1107314"/>
              <a:gd name="connsiteY2" fmla="*/ 1114891 h 3149600"/>
              <a:gd name="connsiteX3" fmla="*/ 111634 w 1107314"/>
              <a:gd name="connsiteY3" fmla="*/ 1859280 h 3149600"/>
              <a:gd name="connsiteX4" fmla="*/ 924434 w 1107314"/>
              <a:gd name="connsiteY4" fmla="*/ 2275840 h 3149600"/>
              <a:gd name="connsiteX5" fmla="*/ 1107314 w 1107314"/>
              <a:gd name="connsiteY5" fmla="*/ 3149600 h 3149600"/>
              <a:gd name="connsiteX0" fmla="*/ 0 w 1107314"/>
              <a:gd name="connsiteY0" fmla="*/ 0 h 3141269"/>
              <a:gd name="connsiteX1" fmla="*/ 92935 w 1107314"/>
              <a:gd name="connsiteY1" fmla="*/ 639024 h 3141269"/>
              <a:gd name="connsiteX2" fmla="*/ 69373 w 1107314"/>
              <a:gd name="connsiteY2" fmla="*/ 1106560 h 3141269"/>
              <a:gd name="connsiteX3" fmla="*/ 111634 w 1107314"/>
              <a:gd name="connsiteY3" fmla="*/ 1850949 h 3141269"/>
              <a:gd name="connsiteX4" fmla="*/ 924434 w 1107314"/>
              <a:gd name="connsiteY4" fmla="*/ 2267509 h 3141269"/>
              <a:gd name="connsiteX5" fmla="*/ 1107314 w 1107314"/>
              <a:gd name="connsiteY5" fmla="*/ 3141269 h 3141269"/>
              <a:gd name="connsiteX0" fmla="*/ 81167 w 1070675"/>
              <a:gd name="connsiteY0" fmla="*/ 0 h 2793615"/>
              <a:gd name="connsiteX1" fmla="*/ 56296 w 1070675"/>
              <a:gd name="connsiteY1" fmla="*/ 291370 h 2793615"/>
              <a:gd name="connsiteX2" fmla="*/ 32734 w 1070675"/>
              <a:gd name="connsiteY2" fmla="*/ 758906 h 2793615"/>
              <a:gd name="connsiteX3" fmla="*/ 74995 w 1070675"/>
              <a:gd name="connsiteY3" fmla="*/ 1503295 h 2793615"/>
              <a:gd name="connsiteX4" fmla="*/ 887795 w 1070675"/>
              <a:gd name="connsiteY4" fmla="*/ 1919855 h 2793615"/>
              <a:gd name="connsiteX5" fmla="*/ 1070675 w 1070675"/>
              <a:gd name="connsiteY5" fmla="*/ 2793615 h 2793615"/>
              <a:gd name="connsiteX0" fmla="*/ 10483 w 1070675"/>
              <a:gd name="connsiteY0" fmla="*/ 0 h 2757651"/>
              <a:gd name="connsiteX1" fmla="*/ 56296 w 1070675"/>
              <a:gd name="connsiteY1" fmla="*/ 255406 h 2757651"/>
              <a:gd name="connsiteX2" fmla="*/ 32734 w 1070675"/>
              <a:gd name="connsiteY2" fmla="*/ 722942 h 2757651"/>
              <a:gd name="connsiteX3" fmla="*/ 74995 w 1070675"/>
              <a:gd name="connsiteY3" fmla="*/ 1467331 h 2757651"/>
              <a:gd name="connsiteX4" fmla="*/ 887795 w 1070675"/>
              <a:gd name="connsiteY4" fmla="*/ 1883891 h 2757651"/>
              <a:gd name="connsiteX5" fmla="*/ 1070675 w 1070675"/>
              <a:gd name="connsiteY5" fmla="*/ 2757651 h 2757651"/>
              <a:gd name="connsiteX0" fmla="*/ 60212 w 1120404"/>
              <a:gd name="connsiteY0" fmla="*/ 0 h 2757651"/>
              <a:gd name="connsiteX1" fmla="*/ 0 w 1120404"/>
              <a:gd name="connsiteY1" fmla="*/ 291372 h 2757651"/>
              <a:gd name="connsiteX2" fmla="*/ 82463 w 1120404"/>
              <a:gd name="connsiteY2" fmla="*/ 722942 h 2757651"/>
              <a:gd name="connsiteX3" fmla="*/ 124724 w 1120404"/>
              <a:gd name="connsiteY3" fmla="*/ 1467331 h 2757651"/>
              <a:gd name="connsiteX4" fmla="*/ 937524 w 1120404"/>
              <a:gd name="connsiteY4" fmla="*/ 1883891 h 2757651"/>
              <a:gd name="connsiteX5" fmla="*/ 1120404 w 1120404"/>
              <a:gd name="connsiteY5" fmla="*/ 2757651 h 2757651"/>
              <a:gd name="connsiteX0" fmla="*/ 60212 w 1120404"/>
              <a:gd name="connsiteY0" fmla="*/ 0 h 2757651"/>
              <a:gd name="connsiteX1" fmla="*/ 0 w 1120404"/>
              <a:gd name="connsiteY1" fmla="*/ 291372 h 2757651"/>
              <a:gd name="connsiteX2" fmla="*/ 58902 w 1120404"/>
              <a:gd name="connsiteY2" fmla="*/ 698966 h 2757651"/>
              <a:gd name="connsiteX3" fmla="*/ 124724 w 1120404"/>
              <a:gd name="connsiteY3" fmla="*/ 1467331 h 2757651"/>
              <a:gd name="connsiteX4" fmla="*/ 937524 w 1120404"/>
              <a:gd name="connsiteY4" fmla="*/ 1883891 h 2757651"/>
              <a:gd name="connsiteX5" fmla="*/ 1120404 w 1120404"/>
              <a:gd name="connsiteY5" fmla="*/ 2757651 h 2757651"/>
              <a:gd name="connsiteX0" fmla="*/ 13678 w 1120404"/>
              <a:gd name="connsiteY0" fmla="*/ 0 h 2789220"/>
              <a:gd name="connsiteX1" fmla="*/ 0 w 1120404"/>
              <a:gd name="connsiteY1" fmla="*/ 322941 h 2789220"/>
              <a:gd name="connsiteX2" fmla="*/ 58902 w 1120404"/>
              <a:gd name="connsiteY2" fmla="*/ 730535 h 2789220"/>
              <a:gd name="connsiteX3" fmla="*/ 124724 w 1120404"/>
              <a:gd name="connsiteY3" fmla="*/ 1498900 h 2789220"/>
              <a:gd name="connsiteX4" fmla="*/ 937524 w 1120404"/>
              <a:gd name="connsiteY4" fmla="*/ 1915460 h 2789220"/>
              <a:gd name="connsiteX5" fmla="*/ 1120404 w 1120404"/>
              <a:gd name="connsiteY5" fmla="*/ 2789220 h 2789220"/>
              <a:gd name="connsiteX0" fmla="*/ 13678 w 1120404"/>
              <a:gd name="connsiteY0" fmla="*/ 0 h 2789220"/>
              <a:gd name="connsiteX1" fmla="*/ 0 w 1120404"/>
              <a:gd name="connsiteY1" fmla="*/ 322941 h 2789220"/>
              <a:gd name="connsiteX2" fmla="*/ 22709 w 1120404"/>
              <a:gd name="connsiteY2" fmla="*/ 746319 h 2789220"/>
              <a:gd name="connsiteX3" fmla="*/ 124724 w 1120404"/>
              <a:gd name="connsiteY3" fmla="*/ 1498900 h 2789220"/>
              <a:gd name="connsiteX4" fmla="*/ 937524 w 1120404"/>
              <a:gd name="connsiteY4" fmla="*/ 1915460 h 2789220"/>
              <a:gd name="connsiteX5" fmla="*/ 1120404 w 1120404"/>
              <a:gd name="connsiteY5" fmla="*/ 2789220 h 2789220"/>
              <a:gd name="connsiteX0" fmla="*/ 13678 w 1120404"/>
              <a:gd name="connsiteY0" fmla="*/ 0 h 2789220"/>
              <a:gd name="connsiteX1" fmla="*/ 0 w 1120404"/>
              <a:gd name="connsiteY1" fmla="*/ 322941 h 2789220"/>
              <a:gd name="connsiteX2" fmla="*/ 22709 w 1120404"/>
              <a:gd name="connsiteY2" fmla="*/ 746319 h 2789220"/>
              <a:gd name="connsiteX3" fmla="*/ 124724 w 1120404"/>
              <a:gd name="connsiteY3" fmla="*/ 1498900 h 2789220"/>
              <a:gd name="connsiteX4" fmla="*/ 937524 w 1120404"/>
              <a:gd name="connsiteY4" fmla="*/ 1915460 h 2789220"/>
              <a:gd name="connsiteX5" fmla="*/ 1120404 w 1120404"/>
              <a:gd name="connsiteY5" fmla="*/ 2789220 h 2789220"/>
              <a:gd name="connsiteX0" fmla="*/ 13678 w 1120404"/>
              <a:gd name="connsiteY0" fmla="*/ 0 h 2789220"/>
              <a:gd name="connsiteX1" fmla="*/ 0 w 1120404"/>
              <a:gd name="connsiteY1" fmla="*/ 322941 h 2789220"/>
              <a:gd name="connsiteX2" fmla="*/ 7198 w 1120404"/>
              <a:gd name="connsiteY2" fmla="*/ 951515 h 2789220"/>
              <a:gd name="connsiteX3" fmla="*/ 124724 w 1120404"/>
              <a:gd name="connsiteY3" fmla="*/ 1498900 h 2789220"/>
              <a:gd name="connsiteX4" fmla="*/ 937524 w 1120404"/>
              <a:gd name="connsiteY4" fmla="*/ 1915460 h 2789220"/>
              <a:gd name="connsiteX5" fmla="*/ 1120404 w 1120404"/>
              <a:gd name="connsiteY5" fmla="*/ 2789220 h 2789220"/>
              <a:gd name="connsiteX0" fmla="*/ 13678 w 1120404"/>
              <a:gd name="connsiteY0" fmla="*/ 0 h 2789220"/>
              <a:gd name="connsiteX1" fmla="*/ 0 w 1120404"/>
              <a:gd name="connsiteY1" fmla="*/ 549183 h 2789220"/>
              <a:gd name="connsiteX2" fmla="*/ 7198 w 1120404"/>
              <a:gd name="connsiteY2" fmla="*/ 951515 h 2789220"/>
              <a:gd name="connsiteX3" fmla="*/ 124724 w 1120404"/>
              <a:gd name="connsiteY3" fmla="*/ 1498900 h 2789220"/>
              <a:gd name="connsiteX4" fmla="*/ 937524 w 1120404"/>
              <a:gd name="connsiteY4" fmla="*/ 1915460 h 2789220"/>
              <a:gd name="connsiteX5" fmla="*/ 1120404 w 1120404"/>
              <a:gd name="connsiteY5" fmla="*/ 2789220 h 2789220"/>
              <a:gd name="connsiteX0" fmla="*/ 0 w 1122237"/>
              <a:gd name="connsiteY0" fmla="*/ 0 h 2389351"/>
              <a:gd name="connsiteX1" fmla="*/ 1833 w 1122237"/>
              <a:gd name="connsiteY1" fmla="*/ 149314 h 2389351"/>
              <a:gd name="connsiteX2" fmla="*/ 9031 w 1122237"/>
              <a:gd name="connsiteY2" fmla="*/ 551646 h 2389351"/>
              <a:gd name="connsiteX3" fmla="*/ 126557 w 1122237"/>
              <a:gd name="connsiteY3" fmla="*/ 1099031 h 2389351"/>
              <a:gd name="connsiteX4" fmla="*/ 939357 w 1122237"/>
              <a:gd name="connsiteY4" fmla="*/ 1515591 h 2389351"/>
              <a:gd name="connsiteX5" fmla="*/ 1122237 w 1122237"/>
              <a:gd name="connsiteY5" fmla="*/ 2389351 h 2389351"/>
              <a:gd name="connsiteX0" fmla="*/ 0 w 1135031"/>
              <a:gd name="connsiteY0" fmla="*/ 0 h 2442926"/>
              <a:gd name="connsiteX1" fmla="*/ 1833 w 1135031"/>
              <a:gd name="connsiteY1" fmla="*/ 149314 h 2442926"/>
              <a:gd name="connsiteX2" fmla="*/ 9031 w 1135031"/>
              <a:gd name="connsiteY2" fmla="*/ 551646 h 2442926"/>
              <a:gd name="connsiteX3" fmla="*/ 126557 w 1135031"/>
              <a:gd name="connsiteY3" fmla="*/ 1099031 h 2442926"/>
              <a:gd name="connsiteX4" fmla="*/ 939357 w 1135031"/>
              <a:gd name="connsiteY4" fmla="*/ 1515591 h 2442926"/>
              <a:gd name="connsiteX5" fmla="*/ 1122237 w 1135031"/>
              <a:gd name="connsiteY5" fmla="*/ 2389351 h 2442926"/>
              <a:gd name="connsiteX6" fmla="*/ 1119529 w 1135031"/>
              <a:gd name="connsiteY6" fmla="*/ 2346269 h 2442926"/>
              <a:gd name="connsiteX0" fmla="*/ 0 w 1402264"/>
              <a:gd name="connsiteY0" fmla="*/ 0 h 2778067"/>
              <a:gd name="connsiteX1" fmla="*/ 1833 w 1402264"/>
              <a:gd name="connsiteY1" fmla="*/ 149314 h 2778067"/>
              <a:gd name="connsiteX2" fmla="*/ 9031 w 1402264"/>
              <a:gd name="connsiteY2" fmla="*/ 551646 h 2778067"/>
              <a:gd name="connsiteX3" fmla="*/ 126557 w 1402264"/>
              <a:gd name="connsiteY3" fmla="*/ 1099031 h 2778067"/>
              <a:gd name="connsiteX4" fmla="*/ 939357 w 1402264"/>
              <a:gd name="connsiteY4" fmla="*/ 1515591 h 2778067"/>
              <a:gd name="connsiteX5" fmla="*/ 1122237 w 1402264"/>
              <a:gd name="connsiteY5" fmla="*/ 2389351 h 2778067"/>
              <a:gd name="connsiteX6" fmla="*/ 1402264 w 1402264"/>
              <a:gd name="connsiteY6" fmla="*/ 2777840 h 2778067"/>
              <a:gd name="connsiteX0" fmla="*/ 0 w 1897051"/>
              <a:gd name="connsiteY0" fmla="*/ 0 h 2814004"/>
              <a:gd name="connsiteX1" fmla="*/ 1833 w 1897051"/>
              <a:gd name="connsiteY1" fmla="*/ 149314 h 2814004"/>
              <a:gd name="connsiteX2" fmla="*/ 9031 w 1897051"/>
              <a:gd name="connsiteY2" fmla="*/ 551646 h 2814004"/>
              <a:gd name="connsiteX3" fmla="*/ 126557 w 1897051"/>
              <a:gd name="connsiteY3" fmla="*/ 1099031 h 2814004"/>
              <a:gd name="connsiteX4" fmla="*/ 939357 w 1897051"/>
              <a:gd name="connsiteY4" fmla="*/ 1515591 h 2814004"/>
              <a:gd name="connsiteX5" fmla="*/ 1122237 w 1897051"/>
              <a:gd name="connsiteY5" fmla="*/ 2389351 h 2814004"/>
              <a:gd name="connsiteX6" fmla="*/ 1897051 w 1897051"/>
              <a:gd name="connsiteY6" fmla="*/ 2813804 h 2814004"/>
              <a:gd name="connsiteX0" fmla="*/ 0 w 1939983"/>
              <a:gd name="connsiteY0" fmla="*/ 0 h 2836561"/>
              <a:gd name="connsiteX1" fmla="*/ 1833 w 1939983"/>
              <a:gd name="connsiteY1" fmla="*/ 149314 h 2836561"/>
              <a:gd name="connsiteX2" fmla="*/ 9031 w 1939983"/>
              <a:gd name="connsiteY2" fmla="*/ 551646 h 2836561"/>
              <a:gd name="connsiteX3" fmla="*/ 126557 w 1939983"/>
              <a:gd name="connsiteY3" fmla="*/ 1099031 h 2836561"/>
              <a:gd name="connsiteX4" fmla="*/ 939357 w 1939983"/>
              <a:gd name="connsiteY4" fmla="*/ 1515591 h 2836561"/>
              <a:gd name="connsiteX5" fmla="*/ 1122237 w 1939983"/>
              <a:gd name="connsiteY5" fmla="*/ 2389351 h 2836561"/>
              <a:gd name="connsiteX6" fmla="*/ 1897051 w 1939983"/>
              <a:gd name="connsiteY6" fmla="*/ 2813804 h 2836561"/>
              <a:gd name="connsiteX7" fmla="*/ 1838147 w 1939983"/>
              <a:gd name="connsiteY7" fmla="*/ 2777839 h 2836561"/>
              <a:gd name="connsiteX0" fmla="*/ 0 w 1920825"/>
              <a:gd name="connsiteY0" fmla="*/ 0 h 3500959"/>
              <a:gd name="connsiteX1" fmla="*/ 1833 w 1920825"/>
              <a:gd name="connsiteY1" fmla="*/ 149314 h 3500959"/>
              <a:gd name="connsiteX2" fmla="*/ 9031 w 1920825"/>
              <a:gd name="connsiteY2" fmla="*/ 551646 h 3500959"/>
              <a:gd name="connsiteX3" fmla="*/ 126557 w 1920825"/>
              <a:gd name="connsiteY3" fmla="*/ 1099031 h 3500959"/>
              <a:gd name="connsiteX4" fmla="*/ 939357 w 1920825"/>
              <a:gd name="connsiteY4" fmla="*/ 1515591 h 3500959"/>
              <a:gd name="connsiteX5" fmla="*/ 1122237 w 1920825"/>
              <a:gd name="connsiteY5" fmla="*/ 2389351 h 3500959"/>
              <a:gd name="connsiteX6" fmla="*/ 1873491 w 1920825"/>
              <a:gd name="connsiteY6" fmla="*/ 3497125 h 3500959"/>
              <a:gd name="connsiteX7" fmla="*/ 1838147 w 1920825"/>
              <a:gd name="connsiteY7" fmla="*/ 2777839 h 3500959"/>
              <a:gd name="connsiteX0" fmla="*/ 0 w 2345015"/>
              <a:gd name="connsiteY0" fmla="*/ 0 h 3501615"/>
              <a:gd name="connsiteX1" fmla="*/ 1833 w 2345015"/>
              <a:gd name="connsiteY1" fmla="*/ 149314 h 3501615"/>
              <a:gd name="connsiteX2" fmla="*/ 9031 w 2345015"/>
              <a:gd name="connsiteY2" fmla="*/ 551646 h 3501615"/>
              <a:gd name="connsiteX3" fmla="*/ 126557 w 2345015"/>
              <a:gd name="connsiteY3" fmla="*/ 1099031 h 3501615"/>
              <a:gd name="connsiteX4" fmla="*/ 939357 w 2345015"/>
              <a:gd name="connsiteY4" fmla="*/ 1515591 h 3501615"/>
              <a:gd name="connsiteX5" fmla="*/ 1122237 w 2345015"/>
              <a:gd name="connsiteY5" fmla="*/ 2389351 h 3501615"/>
              <a:gd name="connsiteX6" fmla="*/ 1873491 w 2345015"/>
              <a:gd name="connsiteY6" fmla="*/ 3497125 h 3501615"/>
              <a:gd name="connsiteX7" fmla="*/ 2344713 w 2345015"/>
              <a:gd name="connsiteY7" fmla="*/ 2897720 h 3501615"/>
              <a:gd name="connsiteX0" fmla="*/ 0 w 2344961"/>
              <a:gd name="connsiteY0" fmla="*/ 0 h 2898331"/>
              <a:gd name="connsiteX1" fmla="*/ 1833 w 2344961"/>
              <a:gd name="connsiteY1" fmla="*/ 149314 h 2898331"/>
              <a:gd name="connsiteX2" fmla="*/ 9031 w 2344961"/>
              <a:gd name="connsiteY2" fmla="*/ 551646 h 2898331"/>
              <a:gd name="connsiteX3" fmla="*/ 126557 w 2344961"/>
              <a:gd name="connsiteY3" fmla="*/ 1099031 h 2898331"/>
              <a:gd name="connsiteX4" fmla="*/ 939357 w 2344961"/>
              <a:gd name="connsiteY4" fmla="*/ 1515591 h 2898331"/>
              <a:gd name="connsiteX5" fmla="*/ 1122237 w 2344961"/>
              <a:gd name="connsiteY5" fmla="*/ 2389351 h 2898331"/>
              <a:gd name="connsiteX6" fmla="*/ 1791026 w 2344961"/>
              <a:gd name="connsiteY6" fmla="*/ 2777841 h 2898331"/>
              <a:gd name="connsiteX7" fmla="*/ 2344713 w 2344961"/>
              <a:gd name="connsiteY7" fmla="*/ 2897720 h 2898331"/>
              <a:gd name="connsiteX0" fmla="*/ 0 w 1869906"/>
              <a:gd name="connsiteY0" fmla="*/ 0 h 3533148"/>
              <a:gd name="connsiteX1" fmla="*/ 1833 w 1869906"/>
              <a:gd name="connsiteY1" fmla="*/ 149314 h 3533148"/>
              <a:gd name="connsiteX2" fmla="*/ 9031 w 1869906"/>
              <a:gd name="connsiteY2" fmla="*/ 551646 h 3533148"/>
              <a:gd name="connsiteX3" fmla="*/ 126557 w 1869906"/>
              <a:gd name="connsiteY3" fmla="*/ 1099031 h 3533148"/>
              <a:gd name="connsiteX4" fmla="*/ 939357 w 1869906"/>
              <a:gd name="connsiteY4" fmla="*/ 1515591 h 3533148"/>
              <a:gd name="connsiteX5" fmla="*/ 1122237 w 1869906"/>
              <a:gd name="connsiteY5" fmla="*/ 2389351 h 3533148"/>
              <a:gd name="connsiteX6" fmla="*/ 1791026 w 1869906"/>
              <a:gd name="connsiteY6" fmla="*/ 2777841 h 3533148"/>
              <a:gd name="connsiteX7" fmla="*/ 1849927 w 1869906"/>
              <a:gd name="connsiteY7" fmla="*/ 3533089 h 3533148"/>
              <a:gd name="connsiteX0" fmla="*/ 0 w 1869906"/>
              <a:gd name="connsiteY0" fmla="*/ 0 h 3653020"/>
              <a:gd name="connsiteX1" fmla="*/ 1833 w 1869906"/>
              <a:gd name="connsiteY1" fmla="*/ 149314 h 3653020"/>
              <a:gd name="connsiteX2" fmla="*/ 9031 w 1869906"/>
              <a:gd name="connsiteY2" fmla="*/ 551646 h 3653020"/>
              <a:gd name="connsiteX3" fmla="*/ 126557 w 1869906"/>
              <a:gd name="connsiteY3" fmla="*/ 1099031 h 3653020"/>
              <a:gd name="connsiteX4" fmla="*/ 939357 w 1869906"/>
              <a:gd name="connsiteY4" fmla="*/ 1515591 h 3653020"/>
              <a:gd name="connsiteX5" fmla="*/ 1122237 w 1869906"/>
              <a:gd name="connsiteY5" fmla="*/ 2389351 h 3653020"/>
              <a:gd name="connsiteX6" fmla="*/ 1791026 w 1869906"/>
              <a:gd name="connsiteY6" fmla="*/ 2777841 h 3653020"/>
              <a:gd name="connsiteX7" fmla="*/ 1849927 w 1869906"/>
              <a:gd name="connsiteY7" fmla="*/ 3652969 h 3653020"/>
              <a:gd name="connsiteX0" fmla="*/ 0 w 1876609"/>
              <a:gd name="connsiteY0" fmla="*/ 0 h 3772894"/>
              <a:gd name="connsiteX1" fmla="*/ 1833 w 1876609"/>
              <a:gd name="connsiteY1" fmla="*/ 149314 h 3772894"/>
              <a:gd name="connsiteX2" fmla="*/ 9031 w 1876609"/>
              <a:gd name="connsiteY2" fmla="*/ 551646 h 3772894"/>
              <a:gd name="connsiteX3" fmla="*/ 126557 w 1876609"/>
              <a:gd name="connsiteY3" fmla="*/ 1099031 h 3772894"/>
              <a:gd name="connsiteX4" fmla="*/ 939357 w 1876609"/>
              <a:gd name="connsiteY4" fmla="*/ 1515591 h 3772894"/>
              <a:gd name="connsiteX5" fmla="*/ 1122237 w 1876609"/>
              <a:gd name="connsiteY5" fmla="*/ 2389351 h 3772894"/>
              <a:gd name="connsiteX6" fmla="*/ 1791026 w 1876609"/>
              <a:gd name="connsiteY6" fmla="*/ 2777841 h 3772894"/>
              <a:gd name="connsiteX7" fmla="*/ 1861707 w 1876609"/>
              <a:gd name="connsiteY7" fmla="*/ 3772850 h 3772894"/>
              <a:gd name="connsiteX0" fmla="*/ 0 w 1876609"/>
              <a:gd name="connsiteY0" fmla="*/ 0 h 3988605"/>
              <a:gd name="connsiteX1" fmla="*/ 1833 w 1876609"/>
              <a:gd name="connsiteY1" fmla="*/ 149314 h 3988605"/>
              <a:gd name="connsiteX2" fmla="*/ 9031 w 1876609"/>
              <a:gd name="connsiteY2" fmla="*/ 551646 h 3988605"/>
              <a:gd name="connsiteX3" fmla="*/ 126557 w 1876609"/>
              <a:gd name="connsiteY3" fmla="*/ 1099031 h 3988605"/>
              <a:gd name="connsiteX4" fmla="*/ 939357 w 1876609"/>
              <a:gd name="connsiteY4" fmla="*/ 1515591 h 3988605"/>
              <a:gd name="connsiteX5" fmla="*/ 1122237 w 1876609"/>
              <a:gd name="connsiteY5" fmla="*/ 2389351 h 3988605"/>
              <a:gd name="connsiteX6" fmla="*/ 1791026 w 1876609"/>
              <a:gd name="connsiteY6" fmla="*/ 2777841 h 3988605"/>
              <a:gd name="connsiteX7" fmla="*/ 1861707 w 1876609"/>
              <a:gd name="connsiteY7" fmla="*/ 3988569 h 3988605"/>
              <a:gd name="connsiteX0" fmla="*/ 0 w 1886879"/>
              <a:gd name="connsiteY0" fmla="*/ 0 h 3878119"/>
              <a:gd name="connsiteX1" fmla="*/ 1833 w 1886879"/>
              <a:gd name="connsiteY1" fmla="*/ 149314 h 3878119"/>
              <a:gd name="connsiteX2" fmla="*/ 9031 w 1886879"/>
              <a:gd name="connsiteY2" fmla="*/ 551646 h 3878119"/>
              <a:gd name="connsiteX3" fmla="*/ 126557 w 1886879"/>
              <a:gd name="connsiteY3" fmla="*/ 1099031 h 3878119"/>
              <a:gd name="connsiteX4" fmla="*/ 939357 w 1886879"/>
              <a:gd name="connsiteY4" fmla="*/ 1515591 h 3878119"/>
              <a:gd name="connsiteX5" fmla="*/ 1122237 w 1886879"/>
              <a:gd name="connsiteY5" fmla="*/ 2389351 h 3878119"/>
              <a:gd name="connsiteX6" fmla="*/ 1791026 w 1886879"/>
              <a:gd name="connsiteY6" fmla="*/ 2777841 h 3878119"/>
              <a:gd name="connsiteX7" fmla="*/ 1877219 w 1886879"/>
              <a:gd name="connsiteY7" fmla="*/ 3878079 h 3878119"/>
              <a:gd name="connsiteX0" fmla="*/ 0 w 1867965"/>
              <a:gd name="connsiteY0" fmla="*/ 0 h 3878120"/>
              <a:gd name="connsiteX1" fmla="*/ 1833 w 1867965"/>
              <a:gd name="connsiteY1" fmla="*/ 149314 h 3878120"/>
              <a:gd name="connsiteX2" fmla="*/ 9031 w 1867965"/>
              <a:gd name="connsiteY2" fmla="*/ 551646 h 3878120"/>
              <a:gd name="connsiteX3" fmla="*/ 126557 w 1867965"/>
              <a:gd name="connsiteY3" fmla="*/ 1099031 h 3878120"/>
              <a:gd name="connsiteX4" fmla="*/ 939357 w 1867965"/>
              <a:gd name="connsiteY4" fmla="*/ 1515591 h 3878120"/>
              <a:gd name="connsiteX5" fmla="*/ 1122237 w 1867965"/>
              <a:gd name="connsiteY5" fmla="*/ 2389351 h 3878120"/>
              <a:gd name="connsiteX6" fmla="*/ 1791026 w 1867965"/>
              <a:gd name="connsiteY6" fmla="*/ 2777841 h 3878120"/>
              <a:gd name="connsiteX7" fmla="*/ 1846197 w 1867965"/>
              <a:gd name="connsiteY7" fmla="*/ 3878080 h 3878120"/>
              <a:gd name="connsiteX0" fmla="*/ 0 w 1867965"/>
              <a:gd name="connsiteY0" fmla="*/ 0 h 3751851"/>
              <a:gd name="connsiteX1" fmla="*/ 1833 w 1867965"/>
              <a:gd name="connsiteY1" fmla="*/ 149314 h 3751851"/>
              <a:gd name="connsiteX2" fmla="*/ 9031 w 1867965"/>
              <a:gd name="connsiteY2" fmla="*/ 551646 h 3751851"/>
              <a:gd name="connsiteX3" fmla="*/ 126557 w 1867965"/>
              <a:gd name="connsiteY3" fmla="*/ 1099031 h 3751851"/>
              <a:gd name="connsiteX4" fmla="*/ 939357 w 1867965"/>
              <a:gd name="connsiteY4" fmla="*/ 1515591 h 3751851"/>
              <a:gd name="connsiteX5" fmla="*/ 1122237 w 1867965"/>
              <a:gd name="connsiteY5" fmla="*/ 2389351 h 3751851"/>
              <a:gd name="connsiteX6" fmla="*/ 1791026 w 1867965"/>
              <a:gd name="connsiteY6" fmla="*/ 2777841 h 3751851"/>
              <a:gd name="connsiteX7" fmla="*/ 1846197 w 1867965"/>
              <a:gd name="connsiteY7" fmla="*/ 3751806 h 3751851"/>
              <a:gd name="connsiteX0" fmla="*/ 0 w 1892656"/>
              <a:gd name="connsiteY0" fmla="*/ 0 h 3712393"/>
              <a:gd name="connsiteX1" fmla="*/ 1833 w 1892656"/>
              <a:gd name="connsiteY1" fmla="*/ 149314 h 3712393"/>
              <a:gd name="connsiteX2" fmla="*/ 9031 w 1892656"/>
              <a:gd name="connsiteY2" fmla="*/ 551646 h 3712393"/>
              <a:gd name="connsiteX3" fmla="*/ 126557 w 1892656"/>
              <a:gd name="connsiteY3" fmla="*/ 1099031 h 3712393"/>
              <a:gd name="connsiteX4" fmla="*/ 939357 w 1892656"/>
              <a:gd name="connsiteY4" fmla="*/ 1515591 h 3712393"/>
              <a:gd name="connsiteX5" fmla="*/ 1122237 w 1892656"/>
              <a:gd name="connsiteY5" fmla="*/ 2389351 h 3712393"/>
              <a:gd name="connsiteX6" fmla="*/ 1791026 w 1892656"/>
              <a:gd name="connsiteY6" fmla="*/ 2777841 h 3712393"/>
              <a:gd name="connsiteX7" fmla="*/ 1884975 w 1892656"/>
              <a:gd name="connsiteY7" fmla="*/ 3712346 h 3712393"/>
              <a:gd name="connsiteX0" fmla="*/ 0 w 1859095"/>
              <a:gd name="connsiteY0" fmla="*/ 0 h 3712393"/>
              <a:gd name="connsiteX1" fmla="*/ 1833 w 1859095"/>
              <a:gd name="connsiteY1" fmla="*/ 149314 h 3712393"/>
              <a:gd name="connsiteX2" fmla="*/ 9031 w 1859095"/>
              <a:gd name="connsiteY2" fmla="*/ 551646 h 3712393"/>
              <a:gd name="connsiteX3" fmla="*/ 126557 w 1859095"/>
              <a:gd name="connsiteY3" fmla="*/ 1099031 h 3712393"/>
              <a:gd name="connsiteX4" fmla="*/ 939357 w 1859095"/>
              <a:gd name="connsiteY4" fmla="*/ 1515591 h 3712393"/>
              <a:gd name="connsiteX5" fmla="*/ 1122237 w 1859095"/>
              <a:gd name="connsiteY5" fmla="*/ 2389351 h 3712393"/>
              <a:gd name="connsiteX6" fmla="*/ 1791026 w 1859095"/>
              <a:gd name="connsiteY6" fmla="*/ 2777841 h 3712393"/>
              <a:gd name="connsiteX7" fmla="*/ 1826808 w 1859095"/>
              <a:gd name="connsiteY7" fmla="*/ 3712346 h 3712393"/>
              <a:gd name="connsiteX0" fmla="*/ 0 w 1832266"/>
              <a:gd name="connsiteY0" fmla="*/ 0 h 3712394"/>
              <a:gd name="connsiteX1" fmla="*/ 1833 w 1832266"/>
              <a:gd name="connsiteY1" fmla="*/ 149314 h 3712394"/>
              <a:gd name="connsiteX2" fmla="*/ 9031 w 1832266"/>
              <a:gd name="connsiteY2" fmla="*/ 551646 h 3712394"/>
              <a:gd name="connsiteX3" fmla="*/ 126557 w 1832266"/>
              <a:gd name="connsiteY3" fmla="*/ 1099031 h 3712394"/>
              <a:gd name="connsiteX4" fmla="*/ 939357 w 1832266"/>
              <a:gd name="connsiteY4" fmla="*/ 1515591 h 3712394"/>
              <a:gd name="connsiteX5" fmla="*/ 1122237 w 1832266"/>
              <a:gd name="connsiteY5" fmla="*/ 2389351 h 3712394"/>
              <a:gd name="connsiteX6" fmla="*/ 1721226 w 1832266"/>
              <a:gd name="connsiteY6" fmla="*/ 2793625 h 3712394"/>
              <a:gd name="connsiteX7" fmla="*/ 1826808 w 1832266"/>
              <a:gd name="connsiteY7" fmla="*/ 3712346 h 3712394"/>
              <a:gd name="connsiteX0" fmla="*/ 0 w 1832266"/>
              <a:gd name="connsiteY0" fmla="*/ 0 h 3712394"/>
              <a:gd name="connsiteX1" fmla="*/ 1833 w 1832266"/>
              <a:gd name="connsiteY1" fmla="*/ 149314 h 3712394"/>
              <a:gd name="connsiteX2" fmla="*/ 9031 w 1832266"/>
              <a:gd name="connsiteY2" fmla="*/ 551646 h 3712394"/>
              <a:gd name="connsiteX3" fmla="*/ 126557 w 1832266"/>
              <a:gd name="connsiteY3" fmla="*/ 1099031 h 3712394"/>
              <a:gd name="connsiteX4" fmla="*/ 939357 w 1832266"/>
              <a:gd name="connsiteY4" fmla="*/ 1515591 h 3712394"/>
              <a:gd name="connsiteX5" fmla="*/ 1122237 w 1832266"/>
              <a:gd name="connsiteY5" fmla="*/ 2389351 h 3712394"/>
              <a:gd name="connsiteX6" fmla="*/ 1721226 w 1832266"/>
              <a:gd name="connsiteY6" fmla="*/ 2793625 h 3712394"/>
              <a:gd name="connsiteX7" fmla="*/ 1826808 w 1832266"/>
              <a:gd name="connsiteY7" fmla="*/ 3712346 h 3712394"/>
              <a:gd name="connsiteX0" fmla="*/ 0 w 1832266"/>
              <a:gd name="connsiteY0" fmla="*/ 0 h 3712394"/>
              <a:gd name="connsiteX1" fmla="*/ 1833 w 1832266"/>
              <a:gd name="connsiteY1" fmla="*/ 149314 h 3712394"/>
              <a:gd name="connsiteX2" fmla="*/ 9031 w 1832266"/>
              <a:gd name="connsiteY2" fmla="*/ 551646 h 3712394"/>
              <a:gd name="connsiteX3" fmla="*/ 126557 w 1832266"/>
              <a:gd name="connsiteY3" fmla="*/ 1099031 h 3712394"/>
              <a:gd name="connsiteX4" fmla="*/ 939357 w 1832266"/>
              <a:gd name="connsiteY4" fmla="*/ 1515591 h 3712394"/>
              <a:gd name="connsiteX5" fmla="*/ 1122237 w 1832266"/>
              <a:gd name="connsiteY5" fmla="*/ 2389351 h 3712394"/>
              <a:gd name="connsiteX6" fmla="*/ 1721226 w 1832266"/>
              <a:gd name="connsiteY6" fmla="*/ 2793625 h 3712394"/>
              <a:gd name="connsiteX7" fmla="*/ 1826808 w 1832266"/>
              <a:gd name="connsiteY7" fmla="*/ 3712346 h 3712394"/>
              <a:gd name="connsiteX0" fmla="*/ 0 w 1829509"/>
              <a:gd name="connsiteY0" fmla="*/ 0 h 3712390"/>
              <a:gd name="connsiteX1" fmla="*/ 1833 w 1829509"/>
              <a:gd name="connsiteY1" fmla="*/ 149314 h 3712390"/>
              <a:gd name="connsiteX2" fmla="*/ 9031 w 1829509"/>
              <a:gd name="connsiteY2" fmla="*/ 551646 h 3712390"/>
              <a:gd name="connsiteX3" fmla="*/ 126557 w 1829509"/>
              <a:gd name="connsiteY3" fmla="*/ 1099031 h 3712390"/>
              <a:gd name="connsiteX4" fmla="*/ 939357 w 1829509"/>
              <a:gd name="connsiteY4" fmla="*/ 1515591 h 3712390"/>
              <a:gd name="connsiteX5" fmla="*/ 1122237 w 1829509"/>
              <a:gd name="connsiteY5" fmla="*/ 2389351 h 3712390"/>
              <a:gd name="connsiteX6" fmla="*/ 1692789 w 1829509"/>
              <a:gd name="connsiteY6" fmla="*/ 2704181 h 3712390"/>
              <a:gd name="connsiteX7" fmla="*/ 1826808 w 1829509"/>
              <a:gd name="connsiteY7" fmla="*/ 3712346 h 3712390"/>
              <a:gd name="connsiteX0" fmla="*/ 0 w 1828778"/>
              <a:gd name="connsiteY0" fmla="*/ 0 h 3712391"/>
              <a:gd name="connsiteX1" fmla="*/ 1833 w 1828778"/>
              <a:gd name="connsiteY1" fmla="*/ 149314 h 3712391"/>
              <a:gd name="connsiteX2" fmla="*/ 9031 w 1828778"/>
              <a:gd name="connsiteY2" fmla="*/ 551646 h 3712391"/>
              <a:gd name="connsiteX3" fmla="*/ 126557 w 1828778"/>
              <a:gd name="connsiteY3" fmla="*/ 1099031 h 3712391"/>
              <a:gd name="connsiteX4" fmla="*/ 939357 w 1828778"/>
              <a:gd name="connsiteY4" fmla="*/ 1515591 h 3712391"/>
              <a:gd name="connsiteX5" fmla="*/ 1122237 w 1828778"/>
              <a:gd name="connsiteY5" fmla="*/ 2389351 h 3712391"/>
              <a:gd name="connsiteX6" fmla="*/ 1692789 w 1828778"/>
              <a:gd name="connsiteY6" fmla="*/ 2704181 h 3712391"/>
              <a:gd name="connsiteX7" fmla="*/ 1826808 w 1828778"/>
              <a:gd name="connsiteY7" fmla="*/ 3712346 h 3712391"/>
              <a:gd name="connsiteX0" fmla="*/ 0 w 1828778"/>
              <a:gd name="connsiteY0" fmla="*/ 0 h 3712391"/>
              <a:gd name="connsiteX1" fmla="*/ 1833 w 1828778"/>
              <a:gd name="connsiteY1" fmla="*/ 149314 h 3712391"/>
              <a:gd name="connsiteX2" fmla="*/ 9031 w 1828778"/>
              <a:gd name="connsiteY2" fmla="*/ 551646 h 3712391"/>
              <a:gd name="connsiteX3" fmla="*/ 126557 w 1828778"/>
              <a:gd name="connsiteY3" fmla="*/ 1099031 h 3712391"/>
              <a:gd name="connsiteX4" fmla="*/ 939357 w 1828778"/>
              <a:gd name="connsiteY4" fmla="*/ 1515591 h 3712391"/>
              <a:gd name="connsiteX5" fmla="*/ 1122237 w 1828778"/>
              <a:gd name="connsiteY5" fmla="*/ 2389351 h 3712391"/>
              <a:gd name="connsiteX6" fmla="*/ 1692789 w 1828778"/>
              <a:gd name="connsiteY6" fmla="*/ 2704181 h 3712391"/>
              <a:gd name="connsiteX7" fmla="*/ 1826808 w 1828778"/>
              <a:gd name="connsiteY7" fmla="*/ 3712346 h 3712391"/>
              <a:gd name="connsiteX0" fmla="*/ 0 w 1828958"/>
              <a:gd name="connsiteY0" fmla="*/ 0 h 3712391"/>
              <a:gd name="connsiteX1" fmla="*/ 1833 w 1828958"/>
              <a:gd name="connsiteY1" fmla="*/ 149314 h 3712391"/>
              <a:gd name="connsiteX2" fmla="*/ 9031 w 1828958"/>
              <a:gd name="connsiteY2" fmla="*/ 551646 h 3712391"/>
              <a:gd name="connsiteX3" fmla="*/ 126557 w 1828958"/>
              <a:gd name="connsiteY3" fmla="*/ 1099031 h 3712391"/>
              <a:gd name="connsiteX4" fmla="*/ 939357 w 1828958"/>
              <a:gd name="connsiteY4" fmla="*/ 1515591 h 3712391"/>
              <a:gd name="connsiteX5" fmla="*/ 1122237 w 1828958"/>
              <a:gd name="connsiteY5" fmla="*/ 2389351 h 3712391"/>
              <a:gd name="connsiteX6" fmla="*/ 1697959 w 1828958"/>
              <a:gd name="connsiteY6" fmla="*/ 2698919 h 3712391"/>
              <a:gd name="connsiteX7" fmla="*/ 1826808 w 1828958"/>
              <a:gd name="connsiteY7" fmla="*/ 3712346 h 3712391"/>
              <a:gd name="connsiteX0" fmla="*/ 0 w 1828958"/>
              <a:gd name="connsiteY0" fmla="*/ 0 h 3712391"/>
              <a:gd name="connsiteX1" fmla="*/ 1833 w 1828958"/>
              <a:gd name="connsiteY1" fmla="*/ 149314 h 3712391"/>
              <a:gd name="connsiteX2" fmla="*/ 9031 w 1828958"/>
              <a:gd name="connsiteY2" fmla="*/ 551646 h 3712391"/>
              <a:gd name="connsiteX3" fmla="*/ 126557 w 1828958"/>
              <a:gd name="connsiteY3" fmla="*/ 1099031 h 3712391"/>
              <a:gd name="connsiteX4" fmla="*/ 939357 w 1828958"/>
              <a:gd name="connsiteY4" fmla="*/ 1515591 h 3712391"/>
              <a:gd name="connsiteX5" fmla="*/ 1122237 w 1828958"/>
              <a:gd name="connsiteY5" fmla="*/ 2389351 h 3712391"/>
              <a:gd name="connsiteX6" fmla="*/ 1697959 w 1828958"/>
              <a:gd name="connsiteY6" fmla="*/ 2698919 h 3712391"/>
              <a:gd name="connsiteX7" fmla="*/ 1826808 w 1828958"/>
              <a:gd name="connsiteY7" fmla="*/ 3712346 h 3712391"/>
              <a:gd name="connsiteX0" fmla="*/ 0 w 1828958"/>
              <a:gd name="connsiteY0" fmla="*/ 0 h 3712391"/>
              <a:gd name="connsiteX1" fmla="*/ 1833 w 1828958"/>
              <a:gd name="connsiteY1" fmla="*/ 149314 h 3712391"/>
              <a:gd name="connsiteX2" fmla="*/ 9031 w 1828958"/>
              <a:gd name="connsiteY2" fmla="*/ 551646 h 3712391"/>
              <a:gd name="connsiteX3" fmla="*/ 126557 w 1828958"/>
              <a:gd name="connsiteY3" fmla="*/ 1099031 h 3712391"/>
              <a:gd name="connsiteX4" fmla="*/ 939357 w 1828958"/>
              <a:gd name="connsiteY4" fmla="*/ 1515591 h 3712391"/>
              <a:gd name="connsiteX5" fmla="*/ 1122237 w 1828958"/>
              <a:gd name="connsiteY5" fmla="*/ 2389351 h 3712391"/>
              <a:gd name="connsiteX6" fmla="*/ 1697959 w 1828958"/>
              <a:gd name="connsiteY6" fmla="*/ 2698919 h 3712391"/>
              <a:gd name="connsiteX7" fmla="*/ 1826808 w 1828958"/>
              <a:gd name="connsiteY7" fmla="*/ 3712346 h 3712391"/>
              <a:gd name="connsiteX0" fmla="*/ 0 w 1832274"/>
              <a:gd name="connsiteY0" fmla="*/ 0 h 3712394"/>
              <a:gd name="connsiteX1" fmla="*/ 1833 w 1832274"/>
              <a:gd name="connsiteY1" fmla="*/ 149314 h 3712394"/>
              <a:gd name="connsiteX2" fmla="*/ 9031 w 1832274"/>
              <a:gd name="connsiteY2" fmla="*/ 551646 h 3712394"/>
              <a:gd name="connsiteX3" fmla="*/ 126557 w 1832274"/>
              <a:gd name="connsiteY3" fmla="*/ 1099031 h 3712394"/>
              <a:gd name="connsiteX4" fmla="*/ 939357 w 1832274"/>
              <a:gd name="connsiteY4" fmla="*/ 1515591 h 3712394"/>
              <a:gd name="connsiteX5" fmla="*/ 1122237 w 1832274"/>
              <a:gd name="connsiteY5" fmla="*/ 2389351 h 3712394"/>
              <a:gd name="connsiteX6" fmla="*/ 1697959 w 1832274"/>
              <a:gd name="connsiteY6" fmla="*/ 2698919 h 3712394"/>
              <a:gd name="connsiteX7" fmla="*/ 1826808 w 1832274"/>
              <a:gd name="connsiteY7" fmla="*/ 3712346 h 3712394"/>
              <a:gd name="connsiteX0" fmla="*/ 0 w 1834757"/>
              <a:gd name="connsiteY0" fmla="*/ 0 h 3712395"/>
              <a:gd name="connsiteX1" fmla="*/ 1833 w 1834757"/>
              <a:gd name="connsiteY1" fmla="*/ 149314 h 3712395"/>
              <a:gd name="connsiteX2" fmla="*/ 9031 w 1834757"/>
              <a:gd name="connsiteY2" fmla="*/ 551646 h 3712395"/>
              <a:gd name="connsiteX3" fmla="*/ 126557 w 1834757"/>
              <a:gd name="connsiteY3" fmla="*/ 1099031 h 3712395"/>
              <a:gd name="connsiteX4" fmla="*/ 939357 w 1834757"/>
              <a:gd name="connsiteY4" fmla="*/ 1515591 h 3712395"/>
              <a:gd name="connsiteX5" fmla="*/ 1122237 w 1834757"/>
              <a:gd name="connsiteY5" fmla="*/ 2389351 h 3712395"/>
              <a:gd name="connsiteX6" fmla="*/ 1697959 w 1834757"/>
              <a:gd name="connsiteY6" fmla="*/ 2698919 h 3712395"/>
              <a:gd name="connsiteX7" fmla="*/ 1826808 w 1834757"/>
              <a:gd name="connsiteY7" fmla="*/ 3712346 h 3712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4757" h="3712395">
                <a:moveTo>
                  <a:pt x="0" y="0"/>
                </a:moveTo>
                <a:lnTo>
                  <a:pt x="1833" y="149314"/>
                </a:lnTo>
                <a:cubicBezTo>
                  <a:pt x="4232" y="358839"/>
                  <a:pt x="6632" y="342121"/>
                  <a:pt x="9031" y="551646"/>
                </a:cubicBezTo>
                <a:cubicBezTo>
                  <a:pt x="14111" y="861526"/>
                  <a:pt x="-28497" y="938374"/>
                  <a:pt x="126557" y="1099031"/>
                </a:cubicBezTo>
                <a:cubicBezTo>
                  <a:pt x="281611" y="1259688"/>
                  <a:pt x="773410" y="1300538"/>
                  <a:pt x="939357" y="1515591"/>
                </a:cubicBezTo>
                <a:cubicBezTo>
                  <a:pt x="1105304" y="1730644"/>
                  <a:pt x="1020703" y="2170487"/>
                  <a:pt x="1122237" y="2389351"/>
                </a:cubicBezTo>
                <a:cubicBezTo>
                  <a:pt x="1224652" y="2564627"/>
                  <a:pt x="1577020" y="2581620"/>
                  <a:pt x="1697959" y="2698919"/>
                </a:cubicBezTo>
                <a:cubicBezTo>
                  <a:pt x="1858640" y="2868896"/>
                  <a:pt x="1839079" y="3719839"/>
                  <a:pt x="1826808" y="3712346"/>
                </a:cubicBez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95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FF4F4D-B367-47FF-A7D2-6CAC8704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D33F0-BA4B-965D-2C45-3A12A5D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8F16CC8-9DED-837F-D864-69EE0052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910"/>
            <a:ext cx="12192000" cy="782320"/>
          </a:xfrm>
        </p:spPr>
        <p:txBody>
          <a:bodyPr>
            <a:noAutofit/>
          </a:bodyPr>
          <a:lstStyle/>
          <a:p>
            <a:pPr algn="ctr"/>
            <a:r>
              <a:rPr lang="en-US" sz="4500" dirty="0"/>
              <a:t>Patching the Integrity Level can </a:t>
            </a:r>
            <a:r>
              <a:rPr lang="en-US" sz="4500" dirty="0">
                <a:solidFill>
                  <a:srgbClr val="FF0000"/>
                </a:solidFill>
              </a:rPr>
              <a:t>block</a:t>
            </a:r>
            <a:r>
              <a:rPr lang="en-US" sz="4500" dirty="0"/>
              <a:t> opening a file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7774C80-5A44-CFD0-7363-02FF46D6F5E8}"/>
              </a:ext>
            </a:extLst>
          </p:cNvPr>
          <p:cNvSpPr/>
          <p:nvPr/>
        </p:nvSpPr>
        <p:spPr>
          <a:xfrm>
            <a:off x="6401071" y="2469565"/>
            <a:ext cx="1089262" cy="3571570"/>
          </a:xfrm>
          <a:custGeom>
            <a:avLst/>
            <a:gdLst>
              <a:gd name="connsiteX0" fmla="*/ 0 w 1808404"/>
              <a:gd name="connsiteY0" fmla="*/ 0 h 4401879"/>
              <a:gd name="connsiteX1" fmla="*/ 1733107 w 1808404"/>
              <a:gd name="connsiteY1" fmla="*/ 10633 h 4401879"/>
              <a:gd name="connsiteX2" fmla="*/ 1733107 w 1808404"/>
              <a:gd name="connsiteY2" fmla="*/ 10633 h 4401879"/>
              <a:gd name="connsiteX3" fmla="*/ 1743740 w 1808404"/>
              <a:gd name="connsiteY3" fmla="*/ 1786270 h 4401879"/>
              <a:gd name="connsiteX4" fmla="*/ 829340 w 1808404"/>
              <a:gd name="connsiteY4" fmla="*/ 2402958 h 4401879"/>
              <a:gd name="connsiteX5" fmla="*/ 723014 w 1808404"/>
              <a:gd name="connsiteY5" fmla="*/ 4401879 h 4401879"/>
              <a:gd name="connsiteX0" fmla="*/ 0 w 1763019"/>
              <a:gd name="connsiteY0" fmla="*/ 0 h 4401879"/>
              <a:gd name="connsiteX1" fmla="*/ 1733107 w 1763019"/>
              <a:gd name="connsiteY1" fmla="*/ 10633 h 4401879"/>
              <a:gd name="connsiteX2" fmla="*/ 1473437 w 1763019"/>
              <a:gd name="connsiteY2" fmla="*/ 221099 h 4401879"/>
              <a:gd name="connsiteX3" fmla="*/ 1743740 w 1763019"/>
              <a:gd name="connsiteY3" fmla="*/ 1786270 h 4401879"/>
              <a:gd name="connsiteX4" fmla="*/ 829340 w 1763019"/>
              <a:gd name="connsiteY4" fmla="*/ 2402958 h 4401879"/>
              <a:gd name="connsiteX5" fmla="*/ 723014 w 1763019"/>
              <a:gd name="connsiteY5" fmla="*/ 4401879 h 4401879"/>
              <a:gd name="connsiteX0" fmla="*/ 0 w 1763019"/>
              <a:gd name="connsiteY0" fmla="*/ 0 h 4401879"/>
              <a:gd name="connsiteX1" fmla="*/ 1063854 w 1763019"/>
              <a:gd name="connsiteY1" fmla="*/ 64533 h 4401879"/>
              <a:gd name="connsiteX2" fmla="*/ 1473437 w 1763019"/>
              <a:gd name="connsiteY2" fmla="*/ 221099 h 4401879"/>
              <a:gd name="connsiteX3" fmla="*/ 1743740 w 1763019"/>
              <a:gd name="connsiteY3" fmla="*/ 1786270 h 4401879"/>
              <a:gd name="connsiteX4" fmla="*/ 829340 w 1763019"/>
              <a:gd name="connsiteY4" fmla="*/ 2402958 h 4401879"/>
              <a:gd name="connsiteX5" fmla="*/ 723014 w 1763019"/>
              <a:gd name="connsiteY5" fmla="*/ 4401879 h 4401879"/>
              <a:gd name="connsiteX0" fmla="*/ 0 w 1743740"/>
              <a:gd name="connsiteY0" fmla="*/ 0 h 4401879"/>
              <a:gd name="connsiteX1" fmla="*/ 1063854 w 1743740"/>
              <a:gd name="connsiteY1" fmla="*/ 64533 h 4401879"/>
              <a:gd name="connsiteX2" fmla="*/ 1743740 w 1743740"/>
              <a:gd name="connsiteY2" fmla="*/ 1786270 h 4401879"/>
              <a:gd name="connsiteX3" fmla="*/ 829340 w 1743740"/>
              <a:gd name="connsiteY3" fmla="*/ 2402958 h 4401879"/>
              <a:gd name="connsiteX4" fmla="*/ 723014 w 1743740"/>
              <a:gd name="connsiteY4" fmla="*/ 4401879 h 4401879"/>
              <a:gd name="connsiteX0" fmla="*/ 0 w 1765119"/>
              <a:gd name="connsiteY0" fmla="*/ 0 h 4401879"/>
              <a:gd name="connsiteX1" fmla="*/ 1449344 w 1765119"/>
              <a:gd name="connsiteY1" fmla="*/ 239066 h 4401879"/>
              <a:gd name="connsiteX2" fmla="*/ 1743740 w 1765119"/>
              <a:gd name="connsiteY2" fmla="*/ 1786270 h 4401879"/>
              <a:gd name="connsiteX3" fmla="*/ 829340 w 1765119"/>
              <a:gd name="connsiteY3" fmla="*/ 2402958 h 4401879"/>
              <a:gd name="connsiteX4" fmla="*/ 723014 w 1765119"/>
              <a:gd name="connsiteY4" fmla="*/ 4401879 h 4401879"/>
              <a:gd name="connsiteX0" fmla="*/ 0 w 1765119"/>
              <a:gd name="connsiteY0" fmla="*/ 0 h 4401879"/>
              <a:gd name="connsiteX1" fmla="*/ 1449344 w 1765119"/>
              <a:gd name="connsiteY1" fmla="*/ 239066 h 4401879"/>
              <a:gd name="connsiteX2" fmla="*/ 1743740 w 1765119"/>
              <a:gd name="connsiteY2" fmla="*/ 1786270 h 4401879"/>
              <a:gd name="connsiteX3" fmla="*/ 829340 w 1765119"/>
              <a:gd name="connsiteY3" fmla="*/ 2402958 h 4401879"/>
              <a:gd name="connsiteX4" fmla="*/ 723014 w 1765119"/>
              <a:gd name="connsiteY4" fmla="*/ 4401879 h 4401879"/>
              <a:gd name="connsiteX0" fmla="*/ 0 w 1781135"/>
              <a:gd name="connsiteY0" fmla="*/ 0 h 4401879"/>
              <a:gd name="connsiteX1" fmla="*/ 1449344 w 1781135"/>
              <a:gd name="connsiteY1" fmla="*/ 239066 h 4401879"/>
              <a:gd name="connsiteX2" fmla="*/ 1743740 w 1781135"/>
              <a:gd name="connsiteY2" fmla="*/ 1786270 h 4401879"/>
              <a:gd name="connsiteX3" fmla="*/ 829340 w 1781135"/>
              <a:gd name="connsiteY3" fmla="*/ 2402958 h 4401879"/>
              <a:gd name="connsiteX4" fmla="*/ 723014 w 1781135"/>
              <a:gd name="connsiteY4" fmla="*/ 4401879 h 4401879"/>
              <a:gd name="connsiteX0" fmla="*/ 0 w 1772314"/>
              <a:gd name="connsiteY0" fmla="*/ 0 h 4401879"/>
              <a:gd name="connsiteX1" fmla="*/ 1403835 w 1772314"/>
              <a:gd name="connsiteY1" fmla="*/ 387932 h 4401879"/>
              <a:gd name="connsiteX2" fmla="*/ 1743740 w 1772314"/>
              <a:gd name="connsiteY2" fmla="*/ 1786270 h 4401879"/>
              <a:gd name="connsiteX3" fmla="*/ 829340 w 1772314"/>
              <a:gd name="connsiteY3" fmla="*/ 2402958 h 4401879"/>
              <a:gd name="connsiteX4" fmla="*/ 723014 w 1772314"/>
              <a:gd name="connsiteY4" fmla="*/ 4401879 h 4401879"/>
              <a:gd name="connsiteX0" fmla="*/ 0 w 1764403"/>
              <a:gd name="connsiteY0" fmla="*/ 0 h 4401879"/>
              <a:gd name="connsiteX1" fmla="*/ 1350294 w 1764403"/>
              <a:gd name="connsiteY1" fmla="*/ 428999 h 4401879"/>
              <a:gd name="connsiteX2" fmla="*/ 1743740 w 1764403"/>
              <a:gd name="connsiteY2" fmla="*/ 1786270 h 4401879"/>
              <a:gd name="connsiteX3" fmla="*/ 829340 w 1764403"/>
              <a:gd name="connsiteY3" fmla="*/ 2402958 h 4401879"/>
              <a:gd name="connsiteX4" fmla="*/ 723014 w 1764403"/>
              <a:gd name="connsiteY4" fmla="*/ 4401879 h 4401879"/>
              <a:gd name="connsiteX0" fmla="*/ 0 w 1758990"/>
              <a:gd name="connsiteY0" fmla="*/ 0 h 4401879"/>
              <a:gd name="connsiteX1" fmla="*/ 1350294 w 1758990"/>
              <a:gd name="connsiteY1" fmla="*/ 428999 h 4401879"/>
              <a:gd name="connsiteX2" fmla="*/ 1743740 w 1758990"/>
              <a:gd name="connsiteY2" fmla="*/ 1786270 h 4401879"/>
              <a:gd name="connsiteX3" fmla="*/ 829340 w 1758990"/>
              <a:gd name="connsiteY3" fmla="*/ 2402958 h 4401879"/>
              <a:gd name="connsiteX4" fmla="*/ 723014 w 1758990"/>
              <a:gd name="connsiteY4" fmla="*/ 4401879 h 4401879"/>
              <a:gd name="connsiteX0" fmla="*/ 0 w 1758990"/>
              <a:gd name="connsiteY0" fmla="*/ 0 h 4401879"/>
              <a:gd name="connsiteX1" fmla="*/ 1350294 w 1758990"/>
              <a:gd name="connsiteY1" fmla="*/ 428999 h 4401879"/>
              <a:gd name="connsiteX2" fmla="*/ 1743740 w 1758990"/>
              <a:gd name="connsiteY2" fmla="*/ 1786270 h 4401879"/>
              <a:gd name="connsiteX3" fmla="*/ 829340 w 1758990"/>
              <a:gd name="connsiteY3" fmla="*/ 2402958 h 4401879"/>
              <a:gd name="connsiteX4" fmla="*/ 723014 w 1758990"/>
              <a:gd name="connsiteY4" fmla="*/ 4401879 h 4401879"/>
              <a:gd name="connsiteX0" fmla="*/ 0 w 1758990"/>
              <a:gd name="connsiteY0" fmla="*/ 0 h 4401879"/>
              <a:gd name="connsiteX1" fmla="*/ 1350294 w 1758990"/>
              <a:gd name="connsiteY1" fmla="*/ 428999 h 4401879"/>
              <a:gd name="connsiteX2" fmla="*/ 1743740 w 1758990"/>
              <a:gd name="connsiteY2" fmla="*/ 1786270 h 4401879"/>
              <a:gd name="connsiteX3" fmla="*/ 829340 w 1758990"/>
              <a:gd name="connsiteY3" fmla="*/ 2402958 h 4401879"/>
              <a:gd name="connsiteX4" fmla="*/ 723014 w 1758990"/>
              <a:gd name="connsiteY4" fmla="*/ 4401879 h 4401879"/>
              <a:gd name="connsiteX0" fmla="*/ 0 w 1758990"/>
              <a:gd name="connsiteY0" fmla="*/ 0 h 4401879"/>
              <a:gd name="connsiteX1" fmla="*/ 1350294 w 1758990"/>
              <a:gd name="connsiteY1" fmla="*/ 428999 h 4401879"/>
              <a:gd name="connsiteX2" fmla="*/ 1743740 w 1758990"/>
              <a:gd name="connsiteY2" fmla="*/ 1786270 h 4401879"/>
              <a:gd name="connsiteX3" fmla="*/ 829340 w 1758990"/>
              <a:gd name="connsiteY3" fmla="*/ 2402958 h 4401879"/>
              <a:gd name="connsiteX4" fmla="*/ 723014 w 1758990"/>
              <a:gd name="connsiteY4" fmla="*/ 4401879 h 4401879"/>
              <a:gd name="connsiteX0" fmla="*/ 0 w 1758990"/>
              <a:gd name="connsiteY0" fmla="*/ 0 h 4401879"/>
              <a:gd name="connsiteX1" fmla="*/ 1350294 w 1758990"/>
              <a:gd name="connsiteY1" fmla="*/ 428999 h 4401879"/>
              <a:gd name="connsiteX2" fmla="*/ 1743740 w 1758990"/>
              <a:gd name="connsiteY2" fmla="*/ 1786270 h 4401879"/>
              <a:gd name="connsiteX3" fmla="*/ 829340 w 1758990"/>
              <a:gd name="connsiteY3" fmla="*/ 2402958 h 4401879"/>
              <a:gd name="connsiteX4" fmla="*/ 723014 w 1758990"/>
              <a:gd name="connsiteY4" fmla="*/ 4401879 h 4401879"/>
              <a:gd name="connsiteX0" fmla="*/ 0 w 1758990"/>
              <a:gd name="connsiteY0" fmla="*/ 0 h 4401879"/>
              <a:gd name="connsiteX1" fmla="*/ 1350294 w 1758990"/>
              <a:gd name="connsiteY1" fmla="*/ 428999 h 4401879"/>
              <a:gd name="connsiteX2" fmla="*/ 1743740 w 1758990"/>
              <a:gd name="connsiteY2" fmla="*/ 1786270 h 4401879"/>
              <a:gd name="connsiteX3" fmla="*/ 829340 w 1758990"/>
              <a:gd name="connsiteY3" fmla="*/ 2402958 h 4401879"/>
              <a:gd name="connsiteX4" fmla="*/ 723014 w 1758990"/>
              <a:gd name="connsiteY4" fmla="*/ 4401879 h 4401879"/>
              <a:gd name="connsiteX0" fmla="*/ 0 w 1758990"/>
              <a:gd name="connsiteY0" fmla="*/ 0 h 4401879"/>
              <a:gd name="connsiteX1" fmla="*/ 1350294 w 1758990"/>
              <a:gd name="connsiteY1" fmla="*/ 428999 h 4401879"/>
              <a:gd name="connsiteX2" fmla="*/ 1743740 w 1758990"/>
              <a:gd name="connsiteY2" fmla="*/ 1786270 h 4401879"/>
              <a:gd name="connsiteX3" fmla="*/ 829340 w 1758990"/>
              <a:gd name="connsiteY3" fmla="*/ 2402958 h 4401879"/>
              <a:gd name="connsiteX4" fmla="*/ 723014 w 1758990"/>
              <a:gd name="connsiteY4" fmla="*/ 4401879 h 4401879"/>
              <a:gd name="connsiteX0" fmla="*/ 0 w 1758990"/>
              <a:gd name="connsiteY0" fmla="*/ 0 h 4401879"/>
              <a:gd name="connsiteX1" fmla="*/ 1350294 w 1758990"/>
              <a:gd name="connsiteY1" fmla="*/ 428999 h 4401879"/>
              <a:gd name="connsiteX2" fmla="*/ 1743740 w 1758990"/>
              <a:gd name="connsiteY2" fmla="*/ 1786270 h 4401879"/>
              <a:gd name="connsiteX3" fmla="*/ 829340 w 1758990"/>
              <a:gd name="connsiteY3" fmla="*/ 2402958 h 4401879"/>
              <a:gd name="connsiteX4" fmla="*/ 723014 w 1758990"/>
              <a:gd name="connsiteY4" fmla="*/ 4401879 h 4401879"/>
              <a:gd name="connsiteX0" fmla="*/ 0 w 1758990"/>
              <a:gd name="connsiteY0" fmla="*/ 0 h 4401879"/>
              <a:gd name="connsiteX1" fmla="*/ 1350294 w 1758990"/>
              <a:gd name="connsiteY1" fmla="*/ 428999 h 4401879"/>
              <a:gd name="connsiteX2" fmla="*/ 1743740 w 1758990"/>
              <a:gd name="connsiteY2" fmla="*/ 1786270 h 4401879"/>
              <a:gd name="connsiteX3" fmla="*/ 829340 w 1758990"/>
              <a:gd name="connsiteY3" fmla="*/ 2402958 h 4401879"/>
              <a:gd name="connsiteX4" fmla="*/ 723014 w 1758990"/>
              <a:gd name="connsiteY4" fmla="*/ 4401879 h 4401879"/>
              <a:gd name="connsiteX0" fmla="*/ 0 w 1764055"/>
              <a:gd name="connsiteY0" fmla="*/ 0 h 4401879"/>
              <a:gd name="connsiteX1" fmla="*/ 1350294 w 1764055"/>
              <a:gd name="connsiteY1" fmla="*/ 428999 h 4401879"/>
              <a:gd name="connsiteX2" fmla="*/ 1743740 w 1764055"/>
              <a:gd name="connsiteY2" fmla="*/ 1786270 h 4401879"/>
              <a:gd name="connsiteX3" fmla="*/ 829340 w 1764055"/>
              <a:gd name="connsiteY3" fmla="*/ 2402958 h 4401879"/>
              <a:gd name="connsiteX4" fmla="*/ 723014 w 1764055"/>
              <a:gd name="connsiteY4" fmla="*/ 4401879 h 4401879"/>
              <a:gd name="connsiteX0" fmla="*/ 0 w 1764055"/>
              <a:gd name="connsiteY0" fmla="*/ 1235 h 4403114"/>
              <a:gd name="connsiteX1" fmla="*/ 1350294 w 1764055"/>
              <a:gd name="connsiteY1" fmla="*/ 430234 h 4403114"/>
              <a:gd name="connsiteX2" fmla="*/ 1743740 w 1764055"/>
              <a:gd name="connsiteY2" fmla="*/ 1787505 h 4403114"/>
              <a:gd name="connsiteX3" fmla="*/ 829340 w 1764055"/>
              <a:gd name="connsiteY3" fmla="*/ 2404193 h 4403114"/>
              <a:gd name="connsiteX4" fmla="*/ 723014 w 1764055"/>
              <a:gd name="connsiteY4" fmla="*/ 4403114 h 4403114"/>
              <a:gd name="connsiteX0" fmla="*/ 0 w 1770592"/>
              <a:gd name="connsiteY0" fmla="*/ 1390 h 4403269"/>
              <a:gd name="connsiteX1" fmla="*/ 1396473 w 1770592"/>
              <a:gd name="connsiteY1" fmla="*/ 411139 h 4403269"/>
              <a:gd name="connsiteX2" fmla="*/ 1743740 w 1770592"/>
              <a:gd name="connsiteY2" fmla="*/ 1787660 h 4403269"/>
              <a:gd name="connsiteX3" fmla="*/ 829340 w 1770592"/>
              <a:gd name="connsiteY3" fmla="*/ 2404348 h 4403269"/>
              <a:gd name="connsiteX4" fmla="*/ 723014 w 1770592"/>
              <a:gd name="connsiteY4" fmla="*/ 4403269 h 4403269"/>
              <a:gd name="connsiteX0" fmla="*/ 0 w 1782031"/>
              <a:gd name="connsiteY0" fmla="*/ 1483 h 4403362"/>
              <a:gd name="connsiteX1" fmla="*/ 1456706 w 1782031"/>
              <a:gd name="connsiteY1" fmla="*/ 401607 h 4403362"/>
              <a:gd name="connsiteX2" fmla="*/ 1743740 w 1782031"/>
              <a:gd name="connsiteY2" fmla="*/ 1787753 h 4403362"/>
              <a:gd name="connsiteX3" fmla="*/ 829340 w 1782031"/>
              <a:gd name="connsiteY3" fmla="*/ 2404441 h 4403362"/>
              <a:gd name="connsiteX4" fmla="*/ 723014 w 1782031"/>
              <a:gd name="connsiteY4" fmla="*/ 4403362 h 4403362"/>
              <a:gd name="connsiteX0" fmla="*/ 0 w 1782031"/>
              <a:gd name="connsiteY0" fmla="*/ 12449 h 4414328"/>
              <a:gd name="connsiteX1" fmla="*/ 1456706 w 1782031"/>
              <a:gd name="connsiteY1" fmla="*/ 412573 h 4414328"/>
              <a:gd name="connsiteX2" fmla="*/ 1743740 w 1782031"/>
              <a:gd name="connsiteY2" fmla="*/ 1798719 h 4414328"/>
              <a:gd name="connsiteX3" fmla="*/ 829340 w 1782031"/>
              <a:gd name="connsiteY3" fmla="*/ 2415407 h 4414328"/>
              <a:gd name="connsiteX4" fmla="*/ 723014 w 1782031"/>
              <a:gd name="connsiteY4" fmla="*/ 4414328 h 4414328"/>
              <a:gd name="connsiteX0" fmla="*/ 0 w 1810216"/>
              <a:gd name="connsiteY0" fmla="*/ 12449 h 4414328"/>
              <a:gd name="connsiteX1" fmla="*/ 1456706 w 1810216"/>
              <a:gd name="connsiteY1" fmla="*/ 412573 h 4414328"/>
              <a:gd name="connsiteX2" fmla="*/ 1743740 w 1810216"/>
              <a:gd name="connsiteY2" fmla="*/ 1798719 h 4414328"/>
              <a:gd name="connsiteX3" fmla="*/ 829340 w 1810216"/>
              <a:gd name="connsiteY3" fmla="*/ 2415407 h 4414328"/>
              <a:gd name="connsiteX4" fmla="*/ 723014 w 1810216"/>
              <a:gd name="connsiteY4" fmla="*/ 4414328 h 4414328"/>
              <a:gd name="connsiteX0" fmla="*/ 0 w 1796048"/>
              <a:gd name="connsiteY0" fmla="*/ 12449 h 4414328"/>
              <a:gd name="connsiteX1" fmla="*/ 1456706 w 1796048"/>
              <a:gd name="connsiteY1" fmla="*/ 412573 h 4414328"/>
              <a:gd name="connsiteX2" fmla="*/ 1743740 w 1796048"/>
              <a:gd name="connsiteY2" fmla="*/ 1798719 h 4414328"/>
              <a:gd name="connsiteX3" fmla="*/ 829340 w 1796048"/>
              <a:gd name="connsiteY3" fmla="*/ 2415407 h 4414328"/>
              <a:gd name="connsiteX4" fmla="*/ 723014 w 1796048"/>
              <a:gd name="connsiteY4" fmla="*/ 4414328 h 4414328"/>
              <a:gd name="connsiteX0" fmla="*/ 0 w 1785448"/>
              <a:gd name="connsiteY0" fmla="*/ 12449 h 4414328"/>
              <a:gd name="connsiteX1" fmla="*/ 1456706 w 1785448"/>
              <a:gd name="connsiteY1" fmla="*/ 412573 h 4414328"/>
              <a:gd name="connsiteX2" fmla="*/ 1743740 w 1785448"/>
              <a:gd name="connsiteY2" fmla="*/ 1798719 h 4414328"/>
              <a:gd name="connsiteX3" fmla="*/ 829340 w 1785448"/>
              <a:gd name="connsiteY3" fmla="*/ 2415407 h 4414328"/>
              <a:gd name="connsiteX4" fmla="*/ 723014 w 1785448"/>
              <a:gd name="connsiteY4" fmla="*/ 4414328 h 4414328"/>
              <a:gd name="connsiteX0" fmla="*/ 0 w 1760870"/>
              <a:gd name="connsiteY0" fmla="*/ 12449 h 4414328"/>
              <a:gd name="connsiteX1" fmla="*/ 1456706 w 1760870"/>
              <a:gd name="connsiteY1" fmla="*/ 412573 h 4414328"/>
              <a:gd name="connsiteX2" fmla="*/ 1743740 w 1760870"/>
              <a:gd name="connsiteY2" fmla="*/ 1798719 h 4414328"/>
              <a:gd name="connsiteX3" fmla="*/ 829340 w 1760870"/>
              <a:gd name="connsiteY3" fmla="*/ 2415407 h 4414328"/>
              <a:gd name="connsiteX4" fmla="*/ 723014 w 1760870"/>
              <a:gd name="connsiteY4" fmla="*/ 4414328 h 4414328"/>
              <a:gd name="connsiteX0" fmla="*/ 0 w 1804308"/>
              <a:gd name="connsiteY0" fmla="*/ 12449 h 4414328"/>
              <a:gd name="connsiteX1" fmla="*/ 1456706 w 1804308"/>
              <a:gd name="connsiteY1" fmla="*/ 412573 h 4414328"/>
              <a:gd name="connsiteX2" fmla="*/ 1743740 w 1804308"/>
              <a:gd name="connsiteY2" fmla="*/ 1798719 h 4414328"/>
              <a:gd name="connsiteX3" fmla="*/ 829340 w 1804308"/>
              <a:gd name="connsiteY3" fmla="*/ 2415407 h 4414328"/>
              <a:gd name="connsiteX4" fmla="*/ 723014 w 1804308"/>
              <a:gd name="connsiteY4" fmla="*/ 4414328 h 4414328"/>
              <a:gd name="connsiteX0" fmla="*/ 0 w 1750452"/>
              <a:gd name="connsiteY0" fmla="*/ 12449 h 4414328"/>
              <a:gd name="connsiteX1" fmla="*/ 1456706 w 1750452"/>
              <a:gd name="connsiteY1" fmla="*/ 412573 h 4414328"/>
              <a:gd name="connsiteX2" fmla="*/ 1743740 w 1750452"/>
              <a:gd name="connsiteY2" fmla="*/ 1798719 h 4414328"/>
              <a:gd name="connsiteX3" fmla="*/ 829340 w 1750452"/>
              <a:gd name="connsiteY3" fmla="*/ 2415407 h 4414328"/>
              <a:gd name="connsiteX4" fmla="*/ 723014 w 1750452"/>
              <a:gd name="connsiteY4" fmla="*/ 4414328 h 4414328"/>
              <a:gd name="connsiteX0" fmla="*/ 0 w 1763198"/>
              <a:gd name="connsiteY0" fmla="*/ 12449 h 4414328"/>
              <a:gd name="connsiteX1" fmla="*/ 1456706 w 1763198"/>
              <a:gd name="connsiteY1" fmla="*/ 412573 h 4414328"/>
              <a:gd name="connsiteX2" fmla="*/ 1743740 w 1763198"/>
              <a:gd name="connsiteY2" fmla="*/ 1798719 h 4414328"/>
              <a:gd name="connsiteX3" fmla="*/ 829340 w 1763198"/>
              <a:gd name="connsiteY3" fmla="*/ 2415407 h 4414328"/>
              <a:gd name="connsiteX4" fmla="*/ 723014 w 1763198"/>
              <a:gd name="connsiteY4" fmla="*/ 4414328 h 4414328"/>
              <a:gd name="connsiteX0" fmla="*/ 0 w 1763198"/>
              <a:gd name="connsiteY0" fmla="*/ 12449 h 4414328"/>
              <a:gd name="connsiteX1" fmla="*/ 1456706 w 1763198"/>
              <a:gd name="connsiteY1" fmla="*/ 412573 h 4414328"/>
              <a:gd name="connsiteX2" fmla="*/ 1743740 w 1763198"/>
              <a:gd name="connsiteY2" fmla="*/ 1806419 h 4414328"/>
              <a:gd name="connsiteX3" fmla="*/ 829340 w 1763198"/>
              <a:gd name="connsiteY3" fmla="*/ 2415407 h 4414328"/>
              <a:gd name="connsiteX4" fmla="*/ 723014 w 1763198"/>
              <a:gd name="connsiteY4" fmla="*/ 4414328 h 4414328"/>
              <a:gd name="connsiteX0" fmla="*/ 0 w 1763198"/>
              <a:gd name="connsiteY0" fmla="*/ 12449 h 4414328"/>
              <a:gd name="connsiteX1" fmla="*/ 1456706 w 1763198"/>
              <a:gd name="connsiteY1" fmla="*/ 412573 h 4414328"/>
              <a:gd name="connsiteX2" fmla="*/ 1743740 w 1763198"/>
              <a:gd name="connsiteY2" fmla="*/ 1806419 h 4414328"/>
              <a:gd name="connsiteX3" fmla="*/ 829340 w 1763198"/>
              <a:gd name="connsiteY3" fmla="*/ 2415407 h 4414328"/>
              <a:gd name="connsiteX4" fmla="*/ 723014 w 1763198"/>
              <a:gd name="connsiteY4" fmla="*/ 4414328 h 4414328"/>
              <a:gd name="connsiteX0" fmla="*/ 0 w 1809033"/>
              <a:gd name="connsiteY0" fmla="*/ 12449 h 4414328"/>
              <a:gd name="connsiteX1" fmla="*/ 1456706 w 1809033"/>
              <a:gd name="connsiteY1" fmla="*/ 412573 h 4414328"/>
              <a:gd name="connsiteX2" fmla="*/ 1743740 w 1809033"/>
              <a:gd name="connsiteY2" fmla="*/ 1806419 h 4414328"/>
              <a:gd name="connsiteX3" fmla="*/ 829340 w 1809033"/>
              <a:gd name="connsiteY3" fmla="*/ 2415407 h 4414328"/>
              <a:gd name="connsiteX4" fmla="*/ 723014 w 1809033"/>
              <a:gd name="connsiteY4" fmla="*/ 4414328 h 4414328"/>
              <a:gd name="connsiteX0" fmla="*/ 0 w 1784272"/>
              <a:gd name="connsiteY0" fmla="*/ 12449 h 4414328"/>
              <a:gd name="connsiteX1" fmla="*/ 1456706 w 1784272"/>
              <a:gd name="connsiteY1" fmla="*/ 412573 h 4414328"/>
              <a:gd name="connsiteX2" fmla="*/ 1743740 w 1784272"/>
              <a:gd name="connsiteY2" fmla="*/ 1806419 h 4414328"/>
              <a:gd name="connsiteX3" fmla="*/ 829340 w 1784272"/>
              <a:gd name="connsiteY3" fmla="*/ 2415407 h 4414328"/>
              <a:gd name="connsiteX4" fmla="*/ 723014 w 1784272"/>
              <a:gd name="connsiteY4" fmla="*/ 4414328 h 4414328"/>
              <a:gd name="connsiteX0" fmla="*/ 0 w 1757387"/>
              <a:gd name="connsiteY0" fmla="*/ 12449 h 4414328"/>
              <a:gd name="connsiteX1" fmla="*/ 1456706 w 1757387"/>
              <a:gd name="connsiteY1" fmla="*/ 412573 h 4414328"/>
              <a:gd name="connsiteX2" fmla="*/ 1743740 w 1757387"/>
              <a:gd name="connsiteY2" fmla="*/ 1806419 h 4414328"/>
              <a:gd name="connsiteX3" fmla="*/ 829340 w 1757387"/>
              <a:gd name="connsiteY3" fmla="*/ 2415407 h 4414328"/>
              <a:gd name="connsiteX4" fmla="*/ 723014 w 1757387"/>
              <a:gd name="connsiteY4" fmla="*/ 4414328 h 4414328"/>
              <a:gd name="connsiteX0" fmla="*/ 0 w 1757387"/>
              <a:gd name="connsiteY0" fmla="*/ 12449 h 4414328"/>
              <a:gd name="connsiteX1" fmla="*/ 1456706 w 1757387"/>
              <a:gd name="connsiteY1" fmla="*/ 412573 h 4414328"/>
              <a:gd name="connsiteX2" fmla="*/ 1743740 w 1757387"/>
              <a:gd name="connsiteY2" fmla="*/ 1806419 h 4414328"/>
              <a:gd name="connsiteX3" fmla="*/ 829340 w 1757387"/>
              <a:gd name="connsiteY3" fmla="*/ 2415407 h 4414328"/>
              <a:gd name="connsiteX4" fmla="*/ 723014 w 1757387"/>
              <a:gd name="connsiteY4" fmla="*/ 4414328 h 4414328"/>
              <a:gd name="connsiteX0" fmla="*/ 0 w 1757387"/>
              <a:gd name="connsiteY0" fmla="*/ 12449 h 4414328"/>
              <a:gd name="connsiteX1" fmla="*/ 1456706 w 1757387"/>
              <a:gd name="connsiteY1" fmla="*/ 412573 h 4414328"/>
              <a:gd name="connsiteX2" fmla="*/ 1743740 w 1757387"/>
              <a:gd name="connsiteY2" fmla="*/ 1806419 h 4414328"/>
              <a:gd name="connsiteX3" fmla="*/ 829340 w 1757387"/>
              <a:gd name="connsiteY3" fmla="*/ 2415407 h 4414328"/>
              <a:gd name="connsiteX4" fmla="*/ 723014 w 1757387"/>
              <a:gd name="connsiteY4" fmla="*/ 4414328 h 4414328"/>
              <a:gd name="connsiteX0" fmla="*/ 0 w 1814156"/>
              <a:gd name="connsiteY0" fmla="*/ 12449 h 4414328"/>
              <a:gd name="connsiteX1" fmla="*/ 1456706 w 1814156"/>
              <a:gd name="connsiteY1" fmla="*/ 412573 h 4414328"/>
              <a:gd name="connsiteX2" fmla="*/ 1743740 w 1814156"/>
              <a:gd name="connsiteY2" fmla="*/ 1806419 h 4414328"/>
              <a:gd name="connsiteX3" fmla="*/ 775800 w 1814156"/>
              <a:gd name="connsiteY3" fmla="*/ 2394874 h 4414328"/>
              <a:gd name="connsiteX4" fmla="*/ 723014 w 1814156"/>
              <a:gd name="connsiteY4" fmla="*/ 4414328 h 4414328"/>
              <a:gd name="connsiteX0" fmla="*/ 0 w 1785840"/>
              <a:gd name="connsiteY0" fmla="*/ 12449 h 4414328"/>
              <a:gd name="connsiteX1" fmla="*/ 1456706 w 1785840"/>
              <a:gd name="connsiteY1" fmla="*/ 412573 h 4414328"/>
              <a:gd name="connsiteX2" fmla="*/ 1743740 w 1785840"/>
              <a:gd name="connsiteY2" fmla="*/ 1806419 h 4414328"/>
              <a:gd name="connsiteX3" fmla="*/ 775800 w 1785840"/>
              <a:gd name="connsiteY3" fmla="*/ 2394874 h 4414328"/>
              <a:gd name="connsiteX4" fmla="*/ 723014 w 1785840"/>
              <a:gd name="connsiteY4" fmla="*/ 4414328 h 4414328"/>
              <a:gd name="connsiteX0" fmla="*/ 0 w 1785840"/>
              <a:gd name="connsiteY0" fmla="*/ 9410 h 4430539"/>
              <a:gd name="connsiteX1" fmla="*/ 1456706 w 1785840"/>
              <a:gd name="connsiteY1" fmla="*/ 428784 h 4430539"/>
              <a:gd name="connsiteX2" fmla="*/ 1743740 w 1785840"/>
              <a:gd name="connsiteY2" fmla="*/ 1822630 h 4430539"/>
              <a:gd name="connsiteX3" fmla="*/ 775800 w 1785840"/>
              <a:gd name="connsiteY3" fmla="*/ 2411085 h 4430539"/>
              <a:gd name="connsiteX4" fmla="*/ 723014 w 1785840"/>
              <a:gd name="connsiteY4" fmla="*/ 4430539 h 4430539"/>
              <a:gd name="connsiteX0" fmla="*/ 0 w 1809933"/>
              <a:gd name="connsiteY0" fmla="*/ 9146 h 4432200"/>
              <a:gd name="connsiteX1" fmla="*/ 1480799 w 1809933"/>
              <a:gd name="connsiteY1" fmla="*/ 430445 h 4432200"/>
              <a:gd name="connsiteX2" fmla="*/ 1767833 w 1809933"/>
              <a:gd name="connsiteY2" fmla="*/ 1824291 h 4432200"/>
              <a:gd name="connsiteX3" fmla="*/ 799893 w 1809933"/>
              <a:gd name="connsiteY3" fmla="*/ 2412746 h 4432200"/>
              <a:gd name="connsiteX4" fmla="*/ 747107 w 1809933"/>
              <a:gd name="connsiteY4" fmla="*/ 4432200 h 4432200"/>
              <a:gd name="connsiteX0" fmla="*/ 0 w 1815956"/>
              <a:gd name="connsiteY0" fmla="*/ 8160 h 4438914"/>
              <a:gd name="connsiteX1" fmla="*/ 1486822 w 1815956"/>
              <a:gd name="connsiteY1" fmla="*/ 437159 h 4438914"/>
              <a:gd name="connsiteX2" fmla="*/ 1773856 w 1815956"/>
              <a:gd name="connsiteY2" fmla="*/ 1831005 h 4438914"/>
              <a:gd name="connsiteX3" fmla="*/ 805916 w 1815956"/>
              <a:gd name="connsiteY3" fmla="*/ 2419460 h 4438914"/>
              <a:gd name="connsiteX4" fmla="*/ 753130 w 1815956"/>
              <a:gd name="connsiteY4" fmla="*/ 4438914 h 4438914"/>
              <a:gd name="connsiteX0" fmla="*/ 0 w 1815956"/>
              <a:gd name="connsiteY0" fmla="*/ 1498 h 4432252"/>
              <a:gd name="connsiteX1" fmla="*/ 1486822 w 1815956"/>
              <a:gd name="connsiteY1" fmla="*/ 430497 h 4432252"/>
              <a:gd name="connsiteX2" fmla="*/ 1773856 w 1815956"/>
              <a:gd name="connsiteY2" fmla="*/ 1824343 h 4432252"/>
              <a:gd name="connsiteX3" fmla="*/ 805916 w 1815956"/>
              <a:gd name="connsiteY3" fmla="*/ 2412798 h 4432252"/>
              <a:gd name="connsiteX4" fmla="*/ 753130 w 1815956"/>
              <a:gd name="connsiteY4" fmla="*/ 4432252 h 4432252"/>
              <a:gd name="connsiteX0" fmla="*/ 769016 w 1098150"/>
              <a:gd name="connsiteY0" fmla="*/ 0 h 4001755"/>
              <a:gd name="connsiteX1" fmla="*/ 1056050 w 1098150"/>
              <a:gd name="connsiteY1" fmla="*/ 1393846 h 4001755"/>
              <a:gd name="connsiteX2" fmla="*/ 88110 w 1098150"/>
              <a:gd name="connsiteY2" fmla="*/ 1982301 h 4001755"/>
              <a:gd name="connsiteX3" fmla="*/ 35324 w 1098150"/>
              <a:gd name="connsiteY3" fmla="*/ 4001755 h 4001755"/>
              <a:gd name="connsiteX0" fmla="*/ 1066165 w 1291899"/>
              <a:gd name="connsiteY0" fmla="*/ 0 h 3578256"/>
              <a:gd name="connsiteX1" fmla="*/ 1056050 w 1291899"/>
              <a:gd name="connsiteY1" fmla="*/ 970347 h 3578256"/>
              <a:gd name="connsiteX2" fmla="*/ 88110 w 1291899"/>
              <a:gd name="connsiteY2" fmla="*/ 1558802 h 3578256"/>
              <a:gd name="connsiteX3" fmla="*/ 35324 w 1291899"/>
              <a:gd name="connsiteY3" fmla="*/ 3578256 h 3578256"/>
              <a:gd name="connsiteX0" fmla="*/ 1066165 w 1134252"/>
              <a:gd name="connsiteY0" fmla="*/ 0 h 3578256"/>
              <a:gd name="connsiteX1" fmla="*/ 1056050 w 1134252"/>
              <a:gd name="connsiteY1" fmla="*/ 970347 h 3578256"/>
              <a:gd name="connsiteX2" fmla="*/ 88110 w 1134252"/>
              <a:gd name="connsiteY2" fmla="*/ 1558802 h 3578256"/>
              <a:gd name="connsiteX3" fmla="*/ 35324 w 1134252"/>
              <a:gd name="connsiteY3" fmla="*/ 3578256 h 3578256"/>
              <a:gd name="connsiteX0" fmla="*/ 1068173 w 1135002"/>
              <a:gd name="connsiteY0" fmla="*/ 0 h 3597506"/>
              <a:gd name="connsiteX1" fmla="*/ 1056050 w 1135002"/>
              <a:gd name="connsiteY1" fmla="*/ 989597 h 3597506"/>
              <a:gd name="connsiteX2" fmla="*/ 88110 w 1135002"/>
              <a:gd name="connsiteY2" fmla="*/ 1578052 h 3597506"/>
              <a:gd name="connsiteX3" fmla="*/ 35324 w 1135002"/>
              <a:gd name="connsiteY3" fmla="*/ 3597506 h 3597506"/>
              <a:gd name="connsiteX0" fmla="*/ 1072188 w 1136526"/>
              <a:gd name="connsiteY0" fmla="*/ 0 h 3603281"/>
              <a:gd name="connsiteX1" fmla="*/ 1056050 w 1136526"/>
              <a:gd name="connsiteY1" fmla="*/ 995372 h 3603281"/>
              <a:gd name="connsiteX2" fmla="*/ 88110 w 1136526"/>
              <a:gd name="connsiteY2" fmla="*/ 1583827 h 3603281"/>
              <a:gd name="connsiteX3" fmla="*/ 35324 w 1136526"/>
              <a:gd name="connsiteY3" fmla="*/ 3603281 h 3603281"/>
              <a:gd name="connsiteX0" fmla="*/ 1072188 w 1136526"/>
              <a:gd name="connsiteY0" fmla="*/ 0 h 3609056"/>
              <a:gd name="connsiteX1" fmla="*/ 1056050 w 1136526"/>
              <a:gd name="connsiteY1" fmla="*/ 1001147 h 3609056"/>
              <a:gd name="connsiteX2" fmla="*/ 88110 w 1136526"/>
              <a:gd name="connsiteY2" fmla="*/ 1589602 h 3609056"/>
              <a:gd name="connsiteX3" fmla="*/ 35324 w 1136526"/>
              <a:gd name="connsiteY3" fmla="*/ 3609056 h 3609056"/>
              <a:gd name="connsiteX0" fmla="*/ 1109666 w 1152590"/>
              <a:gd name="connsiteY0" fmla="*/ 0 h 3609056"/>
              <a:gd name="connsiteX1" fmla="*/ 1056050 w 1152590"/>
              <a:gd name="connsiteY1" fmla="*/ 1001147 h 3609056"/>
              <a:gd name="connsiteX2" fmla="*/ 88110 w 1152590"/>
              <a:gd name="connsiteY2" fmla="*/ 1589602 h 3609056"/>
              <a:gd name="connsiteX3" fmla="*/ 35324 w 1152590"/>
              <a:gd name="connsiteY3" fmla="*/ 3609056 h 3609056"/>
              <a:gd name="connsiteX0" fmla="*/ 1123720 w 1159585"/>
              <a:gd name="connsiteY0" fmla="*/ 0 h 3609056"/>
              <a:gd name="connsiteX1" fmla="*/ 1056050 w 1159585"/>
              <a:gd name="connsiteY1" fmla="*/ 1001147 h 3609056"/>
              <a:gd name="connsiteX2" fmla="*/ 88110 w 1159585"/>
              <a:gd name="connsiteY2" fmla="*/ 1589602 h 3609056"/>
              <a:gd name="connsiteX3" fmla="*/ 35324 w 1159585"/>
              <a:gd name="connsiteY3" fmla="*/ 3609056 h 3609056"/>
              <a:gd name="connsiteX0" fmla="*/ 1112153 w 1148018"/>
              <a:gd name="connsiteY0" fmla="*/ 0 h 3609056"/>
              <a:gd name="connsiteX1" fmla="*/ 1044483 w 1148018"/>
              <a:gd name="connsiteY1" fmla="*/ 1001147 h 3609056"/>
              <a:gd name="connsiteX2" fmla="*/ 76543 w 1148018"/>
              <a:gd name="connsiteY2" fmla="*/ 1589602 h 3609056"/>
              <a:gd name="connsiteX3" fmla="*/ 23757 w 1148018"/>
              <a:gd name="connsiteY3" fmla="*/ 3609056 h 36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018" h="3609056">
                <a:moveTo>
                  <a:pt x="1112153" y="0"/>
                </a:moveTo>
                <a:cubicBezTo>
                  <a:pt x="1124621" y="715935"/>
                  <a:pt x="1217085" y="736213"/>
                  <a:pt x="1044483" y="1001147"/>
                </a:cubicBezTo>
                <a:cubicBezTo>
                  <a:pt x="871881" y="1266081"/>
                  <a:pt x="193124" y="1158800"/>
                  <a:pt x="76543" y="1589602"/>
                </a:cubicBezTo>
                <a:cubicBezTo>
                  <a:pt x="-56100" y="2143603"/>
                  <a:pt x="23983" y="2830130"/>
                  <a:pt x="23757" y="3609056"/>
                </a:cubicBezTo>
              </a:path>
            </a:pathLst>
          </a:custGeom>
          <a:noFill/>
          <a:ln w="190500">
            <a:solidFill>
              <a:srgbClr val="FF00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60F197-CCC3-4170-BBBB-F994F40D900B}"/>
              </a:ext>
            </a:extLst>
          </p:cNvPr>
          <p:cNvCxnSpPr>
            <a:cxnSpLocks/>
          </p:cNvCxnSpPr>
          <p:nvPr/>
        </p:nvCxnSpPr>
        <p:spPr>
          <a:xfrm flipH="1">
            <a:off x="5774245" y="1667587"/>
            <a:ext cx="648780" cy="0"/>
          </a:xfrm>
          <a:prstGeom prst="line">
            <a:avLst/>
          </a:prstGeom>
          <a:ln w="190500">
            <a:solidFill>
              <a:srgbClr val="F22222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7">
            <a:extLst>
              <a:ext uri="{FF2B5EF4-FFF2-40B4-BE49-F238E27FC236}">
                <a16:creationId xmlns:a16="http://schemas.microsoft.com/office/drawing/2014/main" id="{27FE42C9-9C7E-4D4E-8AA8-E8B521A680C2}"/>
              </a:ext>
            </a:extLst>
          </p:cNvPr>
          <p:cNvSpPr/>
          <p:nvPr/>
        </p:nvSpPr>
        <p:spPr>
          <a:xfrm>
            <a:off x="6419088" y="1667587"/>
            <a:ext cx="1036451" cy="802803"/>
          </a:xfrm>
          <a:custGeom>
            <a:avLst/>
            <a:gdLst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3" fmla="*/ 1034415 w 2068830"/>
              <a:gd name="connsiteY3" fmla="*/ 799426 h 1598851"/>
              <a:gd name="connsiteX4" fmla="*/ 1034373 w 2068830"/>
              <a:gd name="connsiteY4" fmla="*/ 0 h 1598851"/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0" fmla="*/ 0 w 1034460"/>
              <a:gd name="connsiteY0" fmla="*/ 0 h 802803"/>
              <a:gd name="connsiteX1" fmla="*/ 633857 w 1034460"/>
              <a:gd name="connsiteY1" fmla="*/ 167644 h 802803"/>
              <a:gd name="connsiteX2" fmla="*/ 1034448 w 1034460"/>
              <a:gd name="connsiteY2" fmla="*/ 802803 h 802803"/>
              <a:gd name="connsiteX3" fmla="*/ 42 w 1034460"/>
              <a:gd name="connsiteY3" fmla="*/ 799426 h 802803"/>
              <a:gd name="connsiteX4" fmla="*/ 0 w 1034460"/>
              <a:gd name="connsiteY4" fmla="*/ 0 h 802803"/>
              <a:gd name="connsiteX0" fmla="*/ 0 w 1034460"/>
              <a:gd name="connsiteY0" fmla="*/ 0 h 802803"/>
              <a:gd name="connsiteX1" fmla="*/ 675767 w 1034460"/>
              <a:gd name="connsiteY1" fmla="*/ 139069 h 802803"/>
              <a:gd name="connsiteX2" fmla="*/ 1034448 w 1034460"/>
              <a:gd name="connsiteY2" fmla="*/ 802803 h 80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4460" h="802803" stroke="0" extrusionOk="0">
                <a:moveTo>
                  <a:pt x="0" y="0"/>
                </a:moveTo>
                <a:cubicBezTo>
                  <a:pt x="229499" y="-7"/>
                  <a:pt x="452485" y="58969"/>
                  <a:pt x="633857" y="167644"/>
                </a:cubicBezTo>
                <a:cubicBezTo>
                  <a:pt x="887782" y="319792"/>
                  <a:pt x="1035806" y="554492"/>
                  <a:pt x="1034448" y="802803"/>
                </a:cubicBezTo>
                <a:lnTo>
                  <a:pt x="42" y="799426"/>
                </a:lnTo>
                <a:cubicBezTo>
                  <a:pt x="28" y="532951"/>
                  <a:pt x="14" y="266475"/>
                  <a:pt x="0" y="0"/>
                </a:cubicBezTo>
                <a:close/>
              </a:path>
              <a:path w="1034460" h="802803" fill="none">
                <a:moveTo>
                  <a:pt x="0" y="0"/>
                </a:moveTo>
                <a:cubicBezTo>
                  <a:pt x="229499" y="-7"/>
                  <a:pt x="494395" y="30394"/>
                  <a:pt x="675767" y="139069"/>
                </a:cubicBezTo>
                <a:cubicBezTo>
                  <a:pt x="929692" y="291217"/>
                  <a:pt x="1035806" y="554492"/>
                  <a:pt x="1034448" y="802803"/>
                </a:cubicBezTo>
              </a:path>
            </a:pathLst>
          </a:custGeom>
          <a:ln w="190500">
            <a:solidFill>
              <a:srgbClr val="F22222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8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B04B741-E834-4C75-B6EE-7E64C161864C}"/>
              </a:ext>
            </a:extLst>
          </p:cNvPr>
          <p:cNvGrpSpPr/>
          <p:nvPr/>
        </p:nvGrpSpPr>
        <p:grpSpPr>
          <a:xfrm>
            <a:off x="1424653" y="638799"/>
            <a:ext cx="1636471" cy="1628289"/>
            <a:chOff x="1424653" y="638799"/>
            <a:chExt cx="1636471" cy="16282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004DC9-426A-46AF-BD9E-435400F2F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24653" y="638799"/>
              <a:ext cx="1636471" cy="162828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DF4155-C179-4762-B0BF-FBFEE3A8A4A1}"/>
                </a:ext>
              </a:extLst>
            </p:cNvPr>
            <p:cNvSpPr/>
            <p:nvPr/>
          </p:nvSpPr>
          <p:spPr>
            <a:xfrm>
              <a:off x="1855043" y="844540"/>
              <a:ext cx="758190" cy="1905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BANK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1DD4B00-90E7-457D-866A-4117870D52E1}"/>
              </a:ext>
            </a:extLst>
          </p:cNvPr>
          <p:cNvSpPr/>
          <p:nvPr/>
        </p:nvSpPr>
        <p:spPr>
          <a:xfrm>
            <a:off x="858178" y="2189664"/>
            <a:ext cx="2823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Gain full remote access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BFD22C-1F22-40A3-88B7-F61D1072E583}"/>
              </a:ext>
            </a:extLst>
          </p:cNvPr>
          <p:cNvSpPr/>
          <p:nvPr/>
        </p:nvSpPr>
        <p:spPr>
          <a:xfrm>
            <a:off x="4710644" y="2257930"/>
            <a:ext cx="2247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/>
              <a:t>Perform mining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CF9602-327F-41AD-979A-1BF3CC4F8097}"/>
              </a:ext>
            </a:extLst>
          </p:cNvPr>
          <p:cNvSpPr/>
          <p:nvPr/>
        </p:nvSpPr>
        <p:spPr>
          <a:xfrm>
            <a:off x="8678178" y="2382547"/>
            <a:ext cx="2569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Encrypt\wipe files</a:t>
            </a:r>
          </a:p>
        </p:txBody>
      </p:sp>
      <p:pic>
        <p:nvPicPr>
          <p:cNvPr id="14" name="Picture 2" descr="Trojan horse - Free computer icons">
            <a:extLst>
              <a:ext uri="{FF2B5EF4-FFF2-40B4-BE49-F238E27FC236}">
                <a16:creationId xmlns:a16="http://schemas.microsoft.com/office/drawing/2014/main" id="{8AF252C6-47CC-4826-95DA-AA3D3890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30959" y="1178058"/>
            <a:ext cx="1006358" cy="100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314EB32-4E73-415A-9D90-A4ED35622105}"/>
              </a:ext>
            </a:extLst>
          </p:cNvPr>
          <p:cNvGrpSpPr/>
          <p:nvPr/>
        </p:nvGrpSpPr>
        <p:grpSpPr>
          <a:xfrm>
            <a:off x="4833530" y="981539"/>
            <a:ext cx="1920240" cy="1276391"/>
            <a:chOff x="4643120" y="1390649"/>
            <a:chExt cx="5635199" cy="44545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2183DC-0AAE-410B-BF66-1F056CA5A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05" t="9947" r="4369" b="15280"/>
            <a:stretch/>
          </p:blipFill>
          <p:spPr>
            <a:xfrm>
              <a:off x="4643120" y="1390649"/>
              <a:ext cx="5635199" cy="44545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CF62D4-2392-4678-8A60-B1A7FC35F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289" t="67341" r="22391" b="15280"/>
            <a:stretch/>
          </p:blipFill>
          <p:spPr>
            <a:xfrm>
              <a:off x="8576832" y="4809875"/>
              <a:ext cx="1557248" cy="1035339"/>
            </a:xfrm>
            <a:prstGeom prst="rect">
              <a:avLst/>
            </a:prstGeom>
          </p:spPr>
        </p:pic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46E753-D519-4032-ACD6-6DCE86CB4C4D}"/>
              </a:ext>
            </a:extLst>
          </p:cNvPr>
          <p:cNvSpPr/>
          <p:nvPr/>
        </p:nvSpPr>
        <p:spPr>
          <a:xfrm>
            <a:off x="615142" y="493617"/>
            <a:ext cx="11084440" cy="2358823"/>
          </a:xfrm>
          <a:prstGeom prst="roundRect">
            <a:avLst>
              <a:gd name="adj" fmla="val 866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0E7318-58C3-4735-B580-8366164DC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065" y="207581"/>
            <a:ext cx="5725502" cy="57207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300" dirty="0"/>
              <a:t>Different Malware have Different Goals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F4B46FE-A959-402D-AA65-F5C11282309A}"/>
              </a:ext>
            </a:extLst>
          </p:cNvPr>
          <p:cNvSpPr/>
          <p:nvPr/>
        </p:nvSpPr>
        <p:spPr>
          <a:xfrm>
            <a:off x="372255" y="3535234"/>
            <a:ext cx="6012155" cy="2829149"/>
          </a:xfrm>
          <a:prstGeom prst="roundRect">
            <a:avLst>
              <a:gd name="adj" fmla="val 77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236868-9640-4196-B283-41ED937EDCB8}"/>
              </a:ext>
            </a:extLst>
          </p:cNvPr>
          <p:cNvSpPr/>
          <p:nvPr/>
        </p:nvSpPr>
        <p:spPr>
          <a:xfrm>
            <a:off x="715413" y="3319255"/>
            <a:ext cx="546438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300" dirty="0"/>
              <a:t>Packing, encryption and obfuscation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D4512F5-C9A3-4183-B32B-D876E0B0E1EE}"/>
              </a:ext>
            </a:extLst>
          </p:cNvPr>
          <p:cNvSpPr/>
          <p:nvPr/>
        </p:nvSpPr>
        <p:spPr>
          <a:xfrm>
            <a:off x="6827897" y="3692054"/>
            <a:ext cx="5054222" cy="2633318"/>
          </a:xfrm>
          <a:prstGeom prst="roundRect">
            <a:avLst>
              <a:gd name="adj" fmla="val 989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28560BE-D02D-4EDE-8214-9248B3024AAB}"/>
              </a:ext>
            </a:extLst>
          </p:cNvPr>
          <p:cNvSpPr/>
          <p:nvPr/>
        </p:nvSpPr>
        <p:spPr>
          <a:xfrm>
            <a:off x="7594241" y="3317875"/>
            <a:ext cx="3521534" cy="7703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/>
              <a:t>Disable or evade Microsoft Defender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9FF00-93C0-48CC-9DF4-1D1DCBC59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452" y="4634114"/>
            <a:ext cx="5967629" cy="1408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E43A26-3A1B-4A1F-B052-362F6A07FA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6242" y="4060550"/>
            <a:ext cx="998172" cy="915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28FE47-35FD-4195-84CA-41CFCCBECB7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21" r="6885"/>
          <a:stretch/>
        </p:blipFill>
        <p:spPr>
          <a:xfrm>
            <a:off x="8556171" y="969041"/>
            <a:ext cx="2569241" cy="14243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0EEA697-4A8E-4F4B-8B8E-4F3201C5B3FA}"/>
              </a:ext>
            </a:extLst>
          </p:cNvPr>
          <p:cNvSpPr/>
          <p:nvPr/>
        </p:nvSpPr>
        <p:spPr>
          <a:xfrm>
            <a:off x="9261021" y="1084702"/>
            <a:ext cx="109401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Pay to unlock the PC!</a:t>
            </a:r>
          </a:p>
        </p:txBody>
      </p:sp>
      <p:pic>
        <p:nvPicPr>
          <p:cNvPr id="1028" name="Picture 4" descr="Shocked Emoji Png Free Download 371 nel 2022 | Immagini ...">
            <a:extLst>
              <a:ext uri="{FF2B5EF4-FFF2-40B4-BE49-F238E27FC236}">
                <a16:creationId xmlns:a16="http://schemas.microsoft.com/office/drawing/2014/main" id="{1EB72EA5-0974-427A-BF8B-1CB2BC9FE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50619" flipH="1">
            <a:off x="10668931" y="849869"/>
            <a:ext cx="1034972" cy="103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B585C2-4249-491C-A64B-21B0853DD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785" y="996847"/>
            <a:ext cx="838543" cy="769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FB4B9A-5EF8-4C4B-8779-FF4389C572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5107" y="4357809"/>
            <a:ext cx="4173294" cy="1798786"/>
          </a:xfrm>
          <a:prstGeom prst="rect">
            <a:avLst/>
          </a:prstGeom>
        </p:spPr>
      </p:pic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F007A2AE-1B65-4732-B6C9-F559D9078593}"/>
              </a:ext>
            </a:extLst>
          </p:cNvPr>
          <p:cNvSpPr/>
          <p:nvPr/>
        </p:nvSpPr>
        <p:spPr>
          <a:xfrm rot="2486796" flipH="1" flipV="1">
            <a:off x="4933974" y="1468587"/>
            <a:ext cx="7566075" cy="654370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983AFBC-9F7F-4D0E-8CF8-6EA3B4BEB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6591" y="4860616"/>
            <a:ext cx="741084" cy="679753"/>
          </a:xfrm>
          <a:prstGeom prst="rect">
            <a:avLst/>
          </a:prstGeom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C6BAF209-8E88-4A9E-B721-57BA0EC7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7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E20B4C-970E-496A-8A5D-86B2946E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FB82CB-FAD2-40FC-B6DA-92A6A13E2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14" y="119086"/>
            <a:ext cx="3959297" cy="29139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01016F-BB49-46B8-91B6-86D78B1EE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31" y="72977"/>
            <a:ext cx="3901881" cy="296004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983FED-7E14-4953-9F23-853E14B9A119}"/>
              </a:ext>
            </a:extLst>
          </p:cNvPr>
          <p:cNvCxnSpPr>
            <a:cxnSpLocks/>
          </p:cNvCxnSpPr>
          <p:nvPr/>
        </p:nvCxnSpPr>
        <p:spPr>
          <a:xfrm>
            <a:off x="7474493" y="4476751"/>
            <a:ext cx="0" cy="577215"/>
          </a:xfrm>
          <a:prstGeom prst="line">
            <a:avLst/>
          </a:prstGeom>
          <a:ln w="95250" cap="rnd">
            <a:solidFill>
              <a:srgbClr val="FFC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5DACBE4-7535-4A19-A20E-28BB34526A64}"/>
              </a:ext>
            </a:extLst>
          </p:cNvPr>
          <p:cNvCxnSpPr>
            <a:cxnSpLocks/>
          </p:cNvCxnSpPr>
          <p:nvPr/>
        </p:nvCxnSpPr>
        <p:spPr>
          <a:xfrm>
            <a:off x="4912680" y="4257594"/>
            <a:ext cx="0" cy="577215"/>
          </a:xfrm>
          <a:prstGeom prst="line">
            <a:avLst/>
          </a:prstGeom>
          <a:ln w="95250" cap="rnd">
            <a:solidFill>
              <a:srgbClr val="FFC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359149-6D69-4077-86BD-10816D648FBE}"/>
              </a:ext>
            </a:extLst>
          </p:cNvPr>
          <p:cNvCxnSpPr>
            <a:cxnSpLocks/>
          </p:cNvCxnSpPr>
          <p:nvPr/>
        </p:nvCxnSpPr>
        <p:spPr>
          <a:xfrm flipH="1" flipV="1">
            <a:off x="571049" y="2730223"/>
            <a:ext cx="3714296" cy="150432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F17F001-9DC4-49A6-8F48-FD76B037729D}"/>
              </a:ext>
            </a:extLst>
          </p:cNvPr>
          <p:cNvCxnSpPr>
            <a:cxnSpLocks/>
          </p:cNvCxnSpPr>
          <p:nvPr/>
        </p:nvCxnSpPr>
        <p:spPr>
          <a:xfrm flipH="1" flipV="1">
            <a:off x="3580949" y="424816"/>
            <a:ext cx="2079622" cy="27184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A048F1-F98F-412B-91B9-94A02234D8FC}"/>
              </a:ext>
            </a:extLst>
          </p:cNvPr>
          <p:cNvCxnSpPr>
            <a:cxnSpLocks/>
          </p:cNvCxnSpPr>
          <p:nvPr/>
        </p:nvCxnSpPr>
        <p:spPr>
          <a:xfrm flipV="1">
            <a:off x="8142514" y="2649073"/>
            <a:ext cx="3412672" cy="177597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D989FB7-BFED-4D04-BA61-E030A8C7327F}"/>
              </a:ext>
            </a:extLst>
          </p:cNvPr>
          <p:cNvCxnSpPr>
            <a:cxnSpLocks/>
          </p:cNvCxnSpPr>
          <p:nvPr/>
        </p:nvCxnSpPr>
        <p:spPr>
          <a:xfrm flipV="1">
            <a:off x="6705601" y="582386"/>
            <a:ext cx="1839685" cy="278311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E45A4E4-7BE3-4F02-9B32-1B0A3184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803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8849B43-A139-4B91-97C5-9AF52196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30" y="158539"/>
            <a:ext cx="4560743" cy="34598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F7C59C-4E6F-4971-AFB7-B817DDED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001" y="5942022"/>
            <a:ext cx="9139997" cy="91597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Step 1.1 Integrity Levels: INTRO</a:t>
            </a:r>
          </a:p>
        </p:txBody>
      </p:sp>
      <p:grpSp>
        <p:nvGrpSpPr>
          <p:cNvPr id="5" name="object 7">
            <a:extLst>
              <a:ext uri="{FF2B5EF4-FFF2-40B4-BE49-F238E27FC236}">
                <a16:creationId xmlns:a16="http://schemas.microsoft.com/office/drawing/2014/main" id="{92F31827-3842-E329-E66B-2BD47D3A8A7E}"/>
              </a:ext>
            </a:extLst>
          </p:cNvPr>
          <p:cNvGrpSpPr/>
          <p:nvPr/>
        </p:nvGrpSpPr>
        <p:grpSpPr>
          <a:xfrm>
            <a:off x="8798874" y="3222768"/>
            <a:ext cx="2832294" cy="2516588"/>
            <a:chOff x="6248400" y="2819784"/>
            <a:chExt cx="2751455" cy="2616200"/>
          </a:xfrm>
        </p:grpSpPr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B2DFAED1-287F-8BFB-9257-2CF6BD27D16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2380" y="4723422"/>
              <a:ext cx="217750" cy="211935"/>
            </a:xfrm>
            <a:prstGeom prst="rect">
              <a:avLst/>
            </a:prstGeom>
          </p:spPr>
        </p:pic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953727FE-F11A-8286-6920-471D197AAAD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6376" y="2819784"/>
              <a:ext cx="2019227" cy="2009604"/>
            </a:xfrm>
            <a:prstGeom prst="rect">
              <a:avLst/>
            </a:prstGeom>
          </p:spPr>
        </p:pic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17F82418-342B-13A5-7E83-F4B0B6FE963D}"/>
                </a:ext>
              </a:extLst>
            </p:cNvPr>
            <p:cNvSpPr/>
            <p:nvPr/>
          </p:nvSpPr>
          <p:spPr>
            <a:xfrm>
              <a:off x="6567303" y="3711475"/>
              <a:ext cx="2111375" cy="332740"/>
            </a:xfrm>
            <a:custGeom>
              <a:avLst/>
              <a:gdLst/>
              <a:ahLst/>
              <a:cxnLst/>
              <a:rect l="l" t="t" r="r" b="b"/>
              <a:pathLst>
                <a:path w="2111375" h="332739">
                  <a:moveTo>
                    <a:pt x="1898142" y="0"/>
                  </a:moveTo>
                  <a:lnTo>
                    <a:pt x="1051071" y="317902"/>
                  </a:lnTo>
                  <a:lnTo>
                    <a:pt x="1070138" y="317902"/>
                  </a:lnTo>
                  <a:lnTo>
                    <a:pt x="1060594" y="322670"/>
                  </a:lnTo>
                  <a:lnTo>
                    <a:pt x="1055833" y="322670"/>
                  </a:lnTo>
                  <a:lnTo>
                    <a:pt x="1031524" y="332226"/>
                  </a:lnTo>
                  <a:lnTo>
                    <a:pt x="2091696" y="250602"/>
                  </a:lnTo>
                  <a:lnTo>
                    <a:pt x="2108797" y="86393"/>
                  </a:lnTo>
                  <a:lnTo>
                    <a:pt x="2000102" y="86393"/>
                  </a:lnTo>
                  <a:lnTo>
                    <a:pt x="2000102" y="38187"/>
                  </a:lnTo>
                  <a:lnTo>
                    <a:pt x="1898142" y="38187"/>
                  </a:lnTo>
                  <a:lnTo>
                    <a:pt x="1898142" y="0"/>
                  </a:lnTo>
                  <a:close/>
                </a:path>
                <a:path w="2111375" h="332739">
                  <a:moveTo>
                    <a:pt x="0" y="72068"/>
                  </a:moveTo>
                  <a:lnTo>
                    <a:pt x="14767" y="260140"/>
                  </a:lnTo>
                  <a:lnTo>
                    <a:pt x="1041048" y="322670"/>
                  </a:lnTo>
                  <a:lnTo>
                    <a:pt x="1036285" y="327458"/>
                  </a:lnTo>
                  <a:lnTo>
                    <a:pt x="1045829" y="322670"/>
                  </a:lnTo>
                  <a:lnTo>
                    <a:pt x="1055833" y="322670"/>
                  </a:lnTo>
                  <a:lnTo>
                    <a:pt x="1070138" y="317902"/>
                  </a:lnTo>
                  <a:lnTo>
                    <a:pt x="1051071" y="317902"/>
                  </a:lnTo>
                  <a:lnTo>
                    <a:pt x="460626" y="96431"/>
                  </a:lnTo>
                  <a:lnTo>
                    <a:pt x="111544" y="96431"/>
                  </a:lnTo>
                  <a:lnTo>
                    <a:pt x="0" y="72068"/>
                  </a:lnTo>
                  <a:close/>
                </a:path>
                <a:path w="2111375" h="332739">
                  <a:moveTo>
                    <a:pt x="1055833" y="322670"/>
                  </a:moveTo>
                  <a:lnTo>
                    <a:pt x="1051071" y="322670"/>
                  </a:lnTo>
                  <a:lnTo>
                    <a:pt x="1041048" y="327458"/>
                  </a:lnTo>
                  <a:lnTo>
                    <a:pt x="1055833" y="322670"/>
                  </a:lnTo>
                  <a:close/>
                </a:path>
                <a:path w="2111375" h="332739">
                  <a:moveTo>
                    <a:pt x="111544" y="19094"/>
                  </a:moveTo>
                  <a:lnTo>
                    <a:pt x="111544" y="96431"/>
                  </a:lnTo>
                  <a:lnTo>
                    <a:pt x="460626" y="96431"/>
                  </a:lnTo>
                  <a:lnTo>
                    <a:pt x="332059" y="48206"/>
                  </a:lnTo>
                  <a:lnTo>
                    <a:pt x="203540" y="48206"/>
                  </a:lnTo>
                  <a:lnTo>
                    <a:pt x="111544" y="19094"/>
                  </a:lnTo>
                  <a:close/>
                </a:path>
                <a:path w="2111375" h="332739">
                  <a:moveTo>
                    <a:pt x="2111282" y="62530"/>
                  </a:moveTo>
                  <a:lnTo>
                    <a:pt x="2000102" y="86393"/>
                  </a:lnTo>
                  <a:lnTo>
                    <a:pt x="2108797" y="86393"/>
                  </a:lnTo>
                  <a:lnTo>
                    <a:pt x="2111282" y="62530"/>
                  </a:lnTo>
                  <a:close/>
                </a:path>
                <a:path w="2111375" h="332739">
                  <a:moveTo>
                    <a:pt x="203540" y="0"/>
                  </a:moveTo>
                  <a:lnTo>
                    <a:pt x="203540" y="48206"/>
                  </a:lnTo>
                  <a:lnTo>
                    <a:pt x="332059" y="48206"/>
                  </a:lnTo>
                  <a:lnTo>
                    <a:pt x="203540" y="0"/>
                  </a:lnTo>
                  <a:close/>
                </a:path>
                <a:path w="2111375" h="332739">
                  <a:moveTo>
                    <a:pt x="2000102" y="4768"/>
                  </a:moveTo>
                  <a:lnTo>
                    <a:pt x="1898142" y="38187"/>
                  </a:lnTo>
                  <a:lnTo>
                    <a:pt x="2000102" y="38187"/>
                  </a:lnTo>
                  <a:lnTo>
                    <a:pt x="2000102" y="4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E040B834-B357-0D0E-418E-423F0E0B1153}"/>
                </a:ext>
              </a:extLst>
            </p:cNvPr>
            <p:cNvSpPr/>
            <p:nvPr/>
          </p:nvSpPr>
          <p:spPr>
            <a:xfrm>
              <a:off x="6538692" y="3677577"/>
              <a:ext cx="2164080" cy="390525"/>
            </a:xfrm>
            <a:custGeom>
              <a:avLst/>
              <a:gdLst/>
              <a:ahLst/>
              <a:cxnLst/>
              <a:rect l="l" t="t" r="r" b="b"/>
              <a:pathLst>
                <a:path w="2164079" h="390525">
                  <a:moveTo>
                    <a:pt x="0" y="72086"/>
                  </a:moveTo>
                  <a:lnTo>
                    <a:pt x="19067" y="317920"/>
                  </a:lnTo>
                  <a:lnTo>
                    <a:pt x="1060135" y="380912"/>
                  </a:lnTo>
                  <a:lnTo>
                    <a:pt x="1060135" y="390469"/>
                  </a:lnTo>
                  <a:lnTo>
                    <a:pt x="1721597" y="337475"/>
                  </a:lnTo>
                  <a:lnTo>
                    <a:pt x="1093967" y="337475"/>
                  </a:lnTo>
                  <a:lnTo>
                    <a:pt x="1093967" y="332706"/>
                  </a:lnTo>
                  <a:lnTo>
                    <a:pt x="1781122" y="332706"/>
                  </a:lnTo>
                  <a:lnTo>
                    <a:pt x="1840647" y="327938"/>
                  </a:lnTo>
                  <a:lnTo>
                    <a:pt x="1079681" y="327938"/>
                  </a:lnTo>
                  <a:lnTo>
                    <a:pt x="1065727" y="322689"/>
                  </a:lnTo>
                  <a:lnTo>
                    <a:pt x="934285" y="322689"/>
                  </a:lnTo>
                  <a:lnTo>
                    <a:pt x="67687" y="269695"/>
                  </a:lnTo>
                  <a:lnTo>
                    <a:pt x="52920" y="139866"/>
                  </a:lnTo>
                  <a:lnTo>
                    <a:pt x="164463" y="139866"/>
                  </a:lnTo>
                  <a:lnTo>
                    <a:pt x="164463" y="101198"/>
                  </a:lnTo>
                  <a:lnTo>
                    <a:pt x="115825" y="101198"/>
                  </a:lnTo>
                  <a:lnTo>
                    <a:pt x="0" y="72086"/>
                  </a:lnTo>
                  <a:close/>
                </a:path>
                <a:path w="2164079" h="390525">
                  <a:moveTo>
                    <a:pt x="1781122" y="332706"/>
                  </a:moveTo>
                  <a:lnTo>
                    <a:pt x="1093967" y="332706"/>
                  </a:lnTo>
                  <a:lnTo>
                    <a:pt x="1093967" y="337475"/>
                  </a:lnTo>
                  <a:lnTo>
                    <a:pt x="1721597" y="337475"/>
                  </a:lnTo>
                  <a:lnTo>
                    <a:pt x="1781122" y="332706"/>
                  </a:lnTo>
                  <a:close/>
                </a:path>
                <a:path w="2164079" h="390525">
                  <a:moveTo>
                    <a:pt x="1955746" y="0"/>
                  </a:moveTo>
                  <a:lnTo>
                    <a:pt x="1079681" y="327938"/>
                  </a:lnTo>
                  <a:lnTo>
                    <a:pt x="1219817" y="327938"/>
                  </a:lnTo>
                  <a:lnTo>
                    <a:pt x="1902366" y="67318"/>
                  </a:lnTo>
                  <a:lnTo>
                    <a:pt x="2052524" y="67318"/>
                  </a:lnTo>
                  <a:lnTo>
                    <a:pt x="2052524" y="38667"/>
                  </a:lnTo>
                  <a:lnTo>
                    <a:pt x="1955746" y="38667"/>
                  </a:lnTo>
                  <a:lnTo>
                    <a:pt x="1955746" y="0"/>
                  </a:lnTo>
                  <a:close/>
                </a:path>
                <a:path w="2164079" h="390525">
                  <a:moveTo>
                    <a:pt x="2158967" y="125542"/>
                  </a:moveTo>
                  <a:lnTo>
                    <a:pt x="2110705" y="125542"/>
                  </a:lnTo>
                  <a:lnTo>
                    <a:pt x="2101105" y="260159"/>
                  </a:lnTo>
                  <a:lnTo>
                    <a:pt x="1219817" y="327938"/>
                  </a:lnTo>
                  <a:lnTo>
                    <a:pt x="1840647" y="327938"/>
                  </a:lnTo>
                  <a:lnTo>
                    <a:pt x="2144501" y="303594"/>
                  </a:lnTo>
                  <a:lnTo>
                    <a:pt x="2158967" y="125542"/>
                  </a:lnTo>
                  <a:close/>
                </a:path>
                <a:path w="2164079" h="390525">
                  <a:moveTo>
                    <a:pt x="386811" y="67318"/>
                  </a:moveTo>
                  <a:lnTo>
                    <a:pt x="256461" y="67318"/>
                  </a:lnTo>
                  <a:lnTo>
                    <a:pt x="934285" y="322689"/>
                  </a:lnTo>
                  <a:lnTo>
                    <a:pt x="1065727" y="322689"/>
                  </a:lnTo>
                  <a:lnTo>
                    <a:pt x="386811" y="67318"/>
                  </a:lnTo>
                  <a:close/>
                </a:path>
                <a:path w="2164079" h="390525">
                  <a:moveTo>
                    <a:pt x="164463" y="139866"/>
                  </a:moveTo>
                  <a:lnTo>
                    <a:pt x="52920" y="139866"/>
                  </a:lnTo>
                  <a:lnTo>
                    <a:pt x="164463" y="163729"/>
                  </a:lnTo>
                  <a:lnTo>
                    <a:pt x="164463" y="139866"/>
                  </a:lnTo>
                  <a:close/>
                </a:path>
                <a:path w="2164079" h="390525">
                  <a:moveTo>
                    <a:pt x="2052524" y="72086"/>
                  </a:moveTo>
                  <a:lnTo>
                    <a:pt x="2004519" y="72086"/>
                  </a:lnTo>
                  <a:lnTo>
                    <a:pt x="2004519" y="154191"/>
                  </a:lnTo>
                  <a:lnTo>
                    <a:pt x="2033513" y="144635"/>
                  </a:lnTo>
                  <a:lnTo>
                    <a:pt x="2110705" y="125542"/>
                  </a:lnTo>
                  <a:lnTo>
                    <a:pt x="2158967" y="125542"/>
                  </a:lnTo>
                  <a:lnTo>
                    <a:pt x="2161719" y="91660"/>
                  </a:lnTo>
                  <a:lnTo>
                    <a:pt x="2052524" y="91660"/>
                  </a:lnTo>
                  <a:lnTo>
                    <a:pt x="2052524" y="72086"/>
                  </a:lnTo>
                  <a:close/>
                </a:path>
                <a:path w="2164079" h="390525">
                  <a:moveTo>
                    <a:pt x="256461" y="86873"/>
                  </a:moveTo>
                  <a:lnTo>
                    <a:pt x="164463" y="86873"/>
                  </a:lnTo>
                  <a:lnTo>
                    <a:pt x="256461" y="115523"/>
                  </a:lnTo>
                  <a:lnTo>
                    <a:pt x="256461" y="86873"/>
                  </a:lnTo>
                  <a:close/>
                </a:path>
                <a:path w="2164079" h="390525">
                  <a:moveTo>
                    <a:pt x="2052524" y="67318"/>
                  </a:moveTo>
                  <a:lnTo>
                    <a:pt x="1902366" y="67318"/>
                  </a:lnTo>
                  <a:lnTo>
                    <a:pt x="1902366" y="105967"/>
                  </a:lnTo>
                  <a:lnTo>
                    <a:pt x="2004519" y="72086"/>
                  </a:lnTo>
                  <a:lnTo>
                    <a:pt x="2052524" y="72086"/>
                  </a:lnTo>
                  <a:lnTo>
                    <a:pt x="2052524" y="67318"/>
                  </a:lnTo>
                  <a:close/>
                </a:path>
                <a:path w="2164079" h="390525">
                  <a:moveTo>
                    <a:pt x="115825" y="19093"/>
                  </a:moveTo>
                  <a:lnTo>
                    <a:pt x="115825" y="101198"/>
                  </a:lnTo>
                  <a:lnTo>
                    <a:pt x="164463" y="101198"/>
                  </a:lnTo>
                  <a:lnTo>
                    <a:pt x="164463" y="86873"/>
                  </a:lnTo>
                  <a:lnTo>
                    <a:pt x="256461" y="86873"/>
                  </a:lnTo>
                  <a:lnTo>
                    <a:pt x="256461" y="67318"/>
                  </a:lnTo>
                  <a:lnTo>
                    <a:pt x="386811" y="67318"/>
                  </a:lnTo>
                  <a:lnTo>
                    <a:pt x="336047" y="48224"/>
                  </a:lnTo>
                  <a:lnTo>
                    <a:pt x="207840" y="48224"/>
                  </a:lnTo>
                  <a:lnTo>
                    <a:pt x="115825" y="19093"/>
                  </a:lnTo>
                  <a:close/>
                </a:path>
                <a:path w="2164079" h="390525">
                  <a:moveTo>
                    <a:pt x="2164086" y="62530"/>
                  </a:moveTo>
                  <a:lnTo>
                    <a:pt x="2052524" y="91660"/>
                  </a:lnTo>
                  <a:lnTo>
                    <a:pt x="2161719" y="91660"/>
                  </a:lnTo>
                  <a:lnTo>
                    <a:pt x="2164086" y="62530"/>
                  </a:lnTo>
                  <a:close/>
                </a:path>
                <a:path w="2164079" h="390525">
                  <a:moveTo>
                    <a:pt x="207840" y="0"/>
                  </a:moveTo>
                  <a:lnTo>
                    <a:pt x="207840" y="48224"/>
                  </a:lnTo>
                  <a:lnTo>
                    <a:pt x="336047" y="48224"/>
                  </a:lnTo>
                  <a:lnTo>
                    <a:pt x="207840" y="0"/>
                  </a:lnTo>
                  <a:close/>
                </a:path>
                <a:path w="2164079" h="390525">
                  <a:moveTo>
                    <a:pt x="2052524" y="4787"/>
                  </a:moveTo>
                  <a:lnTo>
                    <a:pt x="1955746" y="38667"/>
                  </a:lnTo>
                  <a:lnTo>
                    <a:pt x="2052524" y="38667"/>
                  </a:lnTo>
                  <a:lnTo>
                    <a:pt x="2052524" y="4787"/>
                  </a:lnTo>
                  <a:close/>
                </a:path>
              </a:pathLst>
            </a:custGeom>
            <a:solidFill>
              <a:srgbClr val="A1A3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2">
              <a:extLst>
                <a:ext uri="{FF2B5EF4-FFF2-40B4-BE49-F238E27FC236}">
                  <a16:creationId xmlns:a16="http://schemas.microsoft.com/office/drawing/2014/main" id="{715F805E-EA4D-7EFB-2EA6-982E1B29A07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3711475"/>
              <a:ext cx="2750855" cy="1724124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FCB6E1-FC2D-4CA3-BAAF-DDD473E3709B}"/>
              </a:ext>
            </a:extLst>
          </p:cNvPr>
          <p:cNvSpPr/>
          <p:nvPr/>
        </p:nvSpPr>
        <p:spPr>
          <a:xfrm>
            <a:off x="3009112" y="434677"/>
            <a:ext cx="4023338" cy="2926080"/>
          </a:xfrm>
          <a:prstGeom prst="roundRect">
            <a:avLst>
              <a:gd name="adj" fmla="val 23215"/>
            </a:avLst>
          </a:prstGeom>
          <a:noFill/>
          <a:ln w="165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7EA5836-3AD2-43A8-84A5-19E83A97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E40033-EECA-4B98-9685-6EF8C5A6CF35}"/>
              </a:ext>
            </a:extLst>
          </p:cNvPr>
          <p:cNvSpPr/>
          <p:nvPr/>
        </p:nvSpPr>
        <p:spPr>
          <a:xfrm>
            <a:off x="2617226" y="90689"/>
            <a:ext cx="4787567" cy="3596639"/>
          </a:xfrm>
          <a:prstGeom prst="roundRect">
            <a:avLst>
              <a:gd name="adj" fmla="val 31084"/>
            </a:avLst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26E87B-50AE-4DDF-A52D-530B8B852906}"/>
              </a:ext>
            </a:extLst>
          </p:cNvPr>
          <p:cNvSpPr/>
          <p:nvPr/>
        </p:nvSpPr>
        <p:spPr>
          <a:xfrm>
            <a:off x="7268366" y="3088852"/>
            <a:ext cx="472093" cy="421926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58C0DA-B2FD-4C58-BAEF-354AFE6F57BC}"/>
              </a:ext>
            </a:extLst>
          </p:cNvPr>
          <p:cNvSpPr/>
          <p:nvPr/>
        </p:nvSpPr>
        <p:spPr>
          <a:xfrm>
            <a:off x="8842494" y="3767903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9924658-9B6B-40F2-A8D9-E89993E24E1E}"/>
              </a:ext>
            </a:extLst>
          </p:cNvPr>
          <p:cNvSpPr/>
          <p:nvPr/>
        </p:nvSpPr>
        <p:spPr>
          <a:xfrm>
            <a:off x="8136130" y="3472063"/>
            <a:ext cx="242276" cy="21526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07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8B13F33E-8D49-4BAD-9C9B-FF9C93DD9B8F}"/>
              </a:ext>
            </a:extLst>
          </p:cNvPr>
          <p:cNvSpPr/>
          <p:nvPr/>
        </p:nvSpPr>
        <p:spPr>
          <a:xfrm rot="16200000" flipH="1" flipV="1">
            <a:off x="4158446" y="-2873547"/>
            <a:ext cx="6642158" cy="11006657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5668696-0624-4077-A801-A81F58A5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53" y="957648"/>
            <a:ext cx="6285280" cy="4213727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2B899E11-2E18-90AE-EB6B-A123963A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93" y="12611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43F92987-063E-45D0-8538-434BF2CF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144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8B13F33E-8D49-4BAD-9C9B-FF9C93DD9B8F}"/>
              </a:ext>
            </a:extLst>
          </p:cNvPr>
          <p:cNvSpPr/>
          <p:nvPr/>
        </p:nvSpPr>
        <p:spPr>
          <a:xfrm rot="16200000" flipH="1" flipV="1">
            <a:off x="4158446" y="-2873547"/>
            <a:ext cx="6642158" cy="11006657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5668696-0624-4077-A801-A81F58A5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53" y="957648"/>
            <a:ext cx="6285280" cy="42137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52E04B-0042-4D17-947F-D1629D6DF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026" y="4245082"/>
            <a:ext cx="692859" cy="692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DEF01F-868D-4696-81B6-4EBC66F3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211" y="4236874"/>
            <a:ext cx="666745" cy="692859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2B899E11-2E18-90AE-EB6B-A123963A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93" y="12611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43F92987-063E-45D0-8538-434BF2CF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84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8B13F33E-8D49-4BAD-9C9B-FF9C93DD9B8F}"/>
              </a:ext>
            </a:extLst>
          </p:cNvPr>
          <p:cNvSpPr/>
          <p:nvPr/>
        </p:nvSpPr>
        <p:spPr>
          <a:xfrm rot="16200000" flipH="1" flipV="1">
            <a:off x="4158446" y="-2873547"/>
            <a:ext cx="6642158" cy="11006657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5668696-0624-4077-A801-A81F58A5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53" y="957648"/>
            <a:ext cx="6285280" cy="42137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19CCF0-EF57-411C-9BF4-1E50444A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42780" y="3076916"/>
            <a:ext cx="1005941" cy="10059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87A040-95E0-4176-A37A-8E28955D6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72" y="3212615"/>
            <a:ext cx="810995" cy="8109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52E04B-0042-4D17-947F-D1629D6D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026" y="4245082"/>
            <a:ext cx="692859" cy="692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DEF01F-868D-4696-81B6-4EBC66F34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211" y="4236874"/>
            <a:ext cx="666745" cy="692859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2B899E11-2E18-90AE-EB6B-A123963A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93" y="12611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43F92987-063E-45D0-8538-434BF2CF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8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8B13F33E-8D49-4BAD-9C9B-FF9C93DD9B8F}"/>
              </a:ext>
            </a:extLst>
          </p:cNvPr>
          <p:cNvSpPr/>
          <p:nvPr/>
        </p:nvSpPr>
        <p:spPr>
          <a:xfrm rot="16200000" flipH="1" flipV="1">
            <a:off x="4158446" y="-2873547"/>
            <a:ext cx="6642158" cy="11006657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5668696-0624-4077-A801-A81F58A5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53" y="957648"/>
            <a:ext cx="6285280" cy="42137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19CCF0-EF57-411C-9BF4-1E50444A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42780" y="3076916"/>
            <a:ext cx="1005941" cy="10059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87A040-95E0-4176-A37A-8E28955D6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72" y="3212615"/>
            <a:ext cx="810995" cy="8109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52E04B-0042-4D17-947F-D1629D6D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026" y="4245082"/>
            <a:ext cx="692859" cy="692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DEF01F-868D-4696-81B6-4EBC66F34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211" y="4236874"/>
            <a:ext cx="666745" cy="692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047FF7-FD99-47D3-C6AF-36F51FAD3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8059" y="2409919"/>
            <a:ext cx="784689" cy="758139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2B899E11-2E18-90AE-EB6B-A123963A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93" y="12611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43F92987-063E-45D0-8538-434BF2CF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63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4FC2965-5857-46CC-8788-FA8E721D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633" y="1539675"/>
            <a:ext cx="799638" cy="783893"/>
          </a:xfrm>
          <a:prstGeom prst="rect">
            <a:avLst/>
          </a:prstGeom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8B13F33E-8D49-4BAD-9C9B-FF9C93DD9B8F}"/>
              </a:ext>
            </a:extLst>
          </p:cNvPr>
          <p:cNvSpPr/>
          <p:nvPr/>
        </p:nvSpPr>
        <p:spPr>
          <a:xfrm rot="16200000" flipH="1" flipV="1">
            <a:off x="4158446" y="-2873547"/>
            <a:ext cx="6642158" cy="11006657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5668696-0624-4077-A801-A81F58A5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53" y="957648"/>
            <a:ext cx="6285280" cy="42137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19CCF0-EF57-411C-9BF4-1E50444A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42780" y="3076916"/>
            <a:ext cx="1005941" cy="10059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87A040-95E0-4176-A37A-8E28955D6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572" y="3212615"/>
            <a:ext cx="810995" cy="8109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52E04B-0042-4D17-947F-D1629D6DF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026" y="4245082"/>
            <a:ext cx="692859" cy="692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DEF01F-868D-4696-81B6-4EBC66F34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4211" y="4236874"/>
            <a:ext cx="666745" cy="6928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375EB1-3605-496B-91CD-0618921192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53" t="13077" r="13500" b="10478"/>
          <a:stretch/>
        </p:blipFill>
        <p:spPr>
          <a:xfrm>
            <a:off x="3711030" y="1612060"/>
            <a:ext cx="942440" cy="7086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D78596-F39D-42CE-B84B-1632D51C8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633" y="1541734"/>
            <a:ext cx="799638" cy="783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047FF7-FD99-47D3-C6AF-36F51FAD35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8059" y="2409919"/>
            <a:ext cx="784689" cy="758139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2B899E11-2E18-90AE-EB6B-A123963A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93" y="12611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43F92987-063E-45D0-8538-434BF2CF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93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55668696-0624-4077-A801-A81F58A5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53" y="957648"/>
            <a:ext cx="6285280" cy="42137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19CCF0-EF57-411C-9BF4-1E50444A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42780" y="3076916"/>
            <a:ext cx="1005941" cy="10059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87A040-95E0-4176-A37A-8E28955D6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72" y="3212615"/>
            <a:ext cx="810995" cy="8109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52E04B-0042-4D17-947F-D1629D6D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026" y="4245082"/>
            <a:ext cx="692859" cy="692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DEF01F-868D-4696-81B6-4EBC66F34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211" y="4236874"/>
            <a:ext cx="666745" cy="6928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375EB1-3605-496B-91CD-0618921192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53" t="13077" r="13500" b="10478"/>
          <a:stretch/>
        </p:blipFill>
        <p:spPr>
          <a:xfrm>
            <a:off x="3711030" y="1612060"/>
            <a:ext cx="942440" cy="7086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047FF7-FD99-47D3-C6AF-36F51FAD35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8059" y="2409919"/>
            <a:ext cx="784689" cy="758139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2B899E11-2E18-90AE-EB6B-A123963A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93" y="12611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0CBCE6-3853-4B63-97D8-52AC06825A2F}"/>
                  </a:ext>
                </a:extLst>
              </p:cNvPr>
              <p:cNvSpPr txBox="1"/>
              <p:nvPr/>
            </p:nvSpPr>
            <p:spPr>
              <a:xfrm>
                <a:off x="0" y="5426562"/>
                <a:ext cx="1021580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𝑒𝑣𝑒𝑙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𝐴𝑃𝑃</m:t>
                              </m:r>
                            </m:sub>
                          </m:sSub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𝐿𝑒𝑣𝑒𝑙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𝐹𝐼𝐿𝐸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solidFill>
                            <a:srgbClr val="0DFF7A"/>
                          </a:solidFill>
                          <a:latin typeface="Cambria Math" panose="02040503050406030204" pitchFamily="18" charset="0"/>
                        </a:rPr>
                        <m:t>𝑎𝑐𝑐𝑒𝑠𝑠</m:t>
                      </m:r>
                      <m:r>
                        <a:rPr lang="en-US" sz="3600" b="0" i="1" smtClean="0">
                          <a:solidFill>
                            <a:srgbClr val="0DFF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DFF7A"/>
                          </a:solidFill>
                          <a:latin typeface="Cambria Math" panose="02040503050406030204" pitchFamily="18" charset="0"/>
                        </a:rPr>
                        <m:t>𝑎𝑙𝑙𝑜𝑤𝑒𝑑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0CBCE6-3853-4B63-97D8-52AC06825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26562"/>
                <a:ext cx="1021580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7A235C-8BFD-4B31-B590-63CF85E4694B}"/>
                  </a:ext>
                </a:extLst>
              </p:cNvPr>
              <p:cNvSpPr txBox="1"/>
              <p:nvPr/>
            </p:nvSpPr>
            <p:spPr>
              <a:xfrm>
                <a:off x="3745863" y="5980560"/>
                <a:ext cx="627446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→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𝑎𝑐𝑐𝑒𝑠𝑠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𝑑𝑒𝑛𝑖𝑒𝑑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7A235C-8BFD-4B31-B590-63CF85E46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63" y="5980560"/>
                <a:ext cx="6274466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DBC52EB6-B56F-45E2-B41B-790ED0A377F4}"/>
              </a:ext>
            </a:extLst>
          </p:cNvPr>
          <p:cNvSpPr/>
          <p:nvPr/>
        </p:nvSpPr>
        <p:spPr>
          <a:xfrm>
            <a:off x="1238491" y="5278056"/>
            <a:ext cx="9280157" cy="148330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43F92987-063E-45D0-8538-434BF2CF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725FB0E-4F8F-45A4-B47B-83A788A7F4D7}"/>
              </a:ext>
            </a:extLst>
          </p:cNvPr>
          <p:cNvSpPr/>
          <p:nvPr/>
        </p:nvSpPr>
        <p:spPr>
          <a:xfrm rot="13035049" flipH="1" flipV="1">
            <a:off x="6408833" y="370260"/>
            <a:ext cx="6056635" cy="11006657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3C9AA7-DE00-408A-8F96-87833C167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4633" y="1539675"/>
            <a:ext cx="799638" cy="7838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456121B-4CCF-459D-8CD0-161CFCEBC4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4633" y="1541734"/>
            <a:ext cx="799638" cy="78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44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55668696-0624-4077-A801-A81F58A5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53" y="957648"/>
            <a:ext cx="6285280" cy="42137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19CCF0-EF57-411C-9BF4-1E50444A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42780" y="3076916"/>
            <a:ext cx="1005941" cy="10059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87A040-95E0-4176-A37A-8E28955D6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572" y="3212615"/>
            <a:ext cx="810995" cy="8109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52E04B-0042-4D17-947F-D1629D6D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026" y="4245082"/>
            <a:ext cx="692859" cy="6928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DEF01F-868D-4696-81B6-4EBC66F34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211" y="4236874"/>
            <a:ext cx="666745" cy="6928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375EB1-3605-496B-91CD-0618921192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53" t="13077" r="13500" b="10478"/>
          <a:stretch/>
        </p:blipFill>
        <p:spPr>
          <a:xfrm>
            <a:off x="3711030" y="1612060"/>
            <a:ext cx="942440" cy="7086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D78596-F39D-42CE-B84B-1632D51C8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633" y="1541734"/>
            <a:ext cx="799638" cy="783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047FF7-FD99-47D3-C6AF-36F51FAD35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8059" y="2409919"/>
            <a:ext cx="784689" cy="758139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2B899E11-2E18-90AE-EB6B-A123963A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93" y="12611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0CBCE6-3853-4B63-97D8-52AC06825A2F}"/>
                  </a:ext>
                </a:extLst>
              </p:cNvPr>
              <p:cNvSpPr txBox="1"/>
              <p:nvPr/>
            </p:nvSpPr>
            <p:spPr>
              <a:xfrm>
                <a:off x="0" y="5426562"/>
                <a:ext cx="1021580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𝑒𝑣𝑒𝑙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𝐴𝑃𝑃</m:t>
                              </m:r>
                            </m:sub>
                          </m:sSub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𝐿𝑒𝑣𝑒𝑙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𝐹𝐼𝐿𝐸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solidFill>
                            <a:srgbClr val="0DFF7A"/>
                          </a:solidFill>
                          <a:latin typeface="Cambria Math" panose="02040503050406030204" pitchFamily="18" charset="0"/>
                        </a:rPr>
                        <m:t>𝑎𝑐𝑐𝑒𝑠𝑠</m:t>
                      </m:r>
                      <m:r>
                        <a:rPr lang="en-US" sz="3600" b="0" i="1" smtClean="0">
                          <a:solidFill>
                            <a:srgbClr val="0DFF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DFF7A"/>
                          </a:solidFill>
                          <a:latin typeface="Cambria Math" panose="02040503050406030204" pitchFamily="18" charset="0"/>
                        </a:rPr>
                        <m:t>𝑎𝑙𝑙𝑜𝑤𝑒𝑑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0CBCE6-3853-4B63-97D8-52AC06825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26562"/>
                <a:ext cx="1021580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7A235C-8BFD-4B31-B590-63CF85E4694B}"/>
                  </a:ext>
                </a:extLst>
              </p:cNvPr>
              <p:cNvSpPr txBox="1"/>
              <p:nvPr/>
            </p:nvSpPr>
            <p:spPr>
              <a:xfrm>
                <a:off x="3745863" y="5980560"/>
                <a:ext cx="627446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→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𝑎𝑐𝑐𝑒𝑠𝑠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𝑑𝑒𝑛𝑖𝑒𝑑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7A235C-8BFD-4B31-B590-63CF85E46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63" y="5980560"/>
                <a:ext cx="6274466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hought Bubble: Cloud 35">
            <a:extLst>
              <a:ext uri="{FF2B5EF4-FFF2-40B4-BE49-F238E27FC236}">
                <a16:creationId xmlns:a16="http://schemas.microsoft.com/office/drawing/2014/main" id="{86BF7F8A-0436-40C8-9124-23EE192CC4E8}"/>
              </a:ext>
            </a:extLst>
          </p:cNvPr>
          <p:cNvSpPr/>
          <p:nvPr/>
        </p:nvSpPr>
        <p:spPr>
          <a:xfrm rot="150913">
            <a:off x="7496559" y="892605"/>
            <a:ext cx="3968044" cy="2779597"/>
          </a:xfrm>
          <a:prstGeom prst="cloudCallout">
            <a:avLst>
              <a:gd name="adj1" fmla="val -41205"/>
              <a:gd name="adj2" fmla="val 69645"/>
            </a:avLst>
          </a:prstGeom>
          <a:gradFill>
            <a:gsLst>
              <a:gs pos="0">
                <a:srgbClr val="FF2400"/>
              </a:gs>
              <a:gs pos="64000">
                <a:srgbClr val="6D1608"/>
              </a:gs>
              <a:gs pos="30000">
                <a:schemeClr val="bg1">
                  <a:lumMod val="95000"/>
                  <a:lumOff val="5000"/>
                </a:schemeClr>
              </a:gs>
              <a:gs pos="99000">
                <a:srgbClr val="FF2400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26DED-C78B-4DD5-9FC7-202F93797E13}"/>
              </a:ext>
            </a:extLst>
          </p:cNvPr>
          <p:cNvSpPr txBox="1"/>
          <p:nvPr/>
        </p:nvSpPr>
        <p:spPr>
          <a:xfrm>
            <a:off x="7919319" y="1317628"/>
            <a:ext cx="3000356" cy="1716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r>
              <a:rPr lang="en-US" sz="2800" dirty="0">
                <a:latin typeface="Rockwell" panose="02060603020205020403"/>
              </a:rPr>
              <a:t>Let’s lower Integrity level for          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F73B97F-425A-4005-A3DA-3350A1958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605" y="2402644"/>
            <a:ext cx="799638" cy="783893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FAFF818-9848-4A4B-A68B-B9705E485521}"/>
              </a:ext>
            </a:extLst>
          </p:cNvPr>
          <p:cNvCxnSpPr>
            <a:cxnSpLocks/>
          </p:cNvCxnSpPr>
          <p:nvPr/>
        </p:nvCxnSpPr>
        <p:spPr>
          <a:xfrm flipV="1">
            <a:off x="5932609" y="2275689"/>
            <a:ext cx="0" cy="2020086"/>
          </a:xfrm>
          <a:prstGeom prst="line">
            <a:avLst/>
          </a:prstGeom>
          <a:ln w="63500">
            <a:solidFill>
              <a:srgbClr val="FF24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BC52EB6-B56F-45E2-B41B-790ED0A377F4}"/>
              </a:ext>
            </a:extLst>
          </p:cNvPr>
          <p:cNvSpPr/>
          <p:nvPr/>
        </p:nvSpPr>
        <p:spPr>
          <a:xfrm>
            <a:off x="1238491" y="5278056"/>
            <a:ext cx="9280157" cy="148330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A409E38-6B54-499E-9D69-4A784E6A39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5001" y="4032081"/>
            <a:ext cx="1063823" cy="975783"/>
          </a:xfrm>
          <a:prstGeom prst="rect">
            <a:avLst/>
          </a:prstGeom>
        </p:spPr>
      </p:pic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43F92987-063E-45D0-8538-434BF2CF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BE84D2-E509-448C-AB4C-BF67CC77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32790" y="4212248"/>
            <a:ext cx="799638" cy="783893"/>
          </a:xfrm>
          <a:prstGeom prst="rect">
            <a:avLst/>
          </a:prstGeom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00535A1-2F98-4749-A839-E170E2E7DAFC}"/>
              </a:ext>
            </a:extLst>
          </p:cNvPr>
          <p:cNvSpPr/>
          <p:nvPr/>
        </p:nvSpPr>
        <p:spPr>
          <a:xfrm rot="19319257" flipH="1" flipV="1">
            <a:off x="7659603" y="-764846"/>
            <a:ext cx="4630526" cy="8333452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3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5000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5E-6 -0.00023 L 0.00065 0.38912 " pathEditMode="relative" rAng="0" ptsTypes="AA" p14:bounceEnd="50000">
                                          <p:cBhvr>
                                            <p:cTn id="1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19468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" presetID="1" presetClass="entr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3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5E-6 -0.00023 L 0.00065 0.38912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19468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" presetID="1" presetClass="entr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8849B43-A139-4B91-97C5-9AF52196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050" y="67850"/>
            <a:ext cx="4560743" cy="345987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FCB6E1-FC2D-4CA3-BAAF-DDD473E3709B}"/>
              </a:ext>
            </a:extLst>
          </p:cNvPr>
          <p:cNvSpPr/>
          <p:nvPr/>
        </p:nvSpPr>
        <p:spPr>
          <a:xfrm>
            <a:off x="2140432" y="343988"/>
            <a:ext cx="4023338" cy="2926080"/>
          </a:xfrm>
          <a:prstGeom prst="roundRect">
            <a:avLst>
              <a:gd name="adj" fmla="val 23215"/>
            </a:avLst>
          </a:prstGeom>
          <a:noFill/>
          <a:ln w="165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7EA5836-3AD2-43A8-84A5-19E83A97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E40033-EECA-4B98-9685-6EF8C5A6CF35}"/>
              </a:ext>
            </a:extLst>
          </p:cNvPr>
          <p:cNvSpPr/>
          <p:nvPr/>
        </p:nvSpPr>
        <p:spPr>
          <a:xfrm>
            <a:off x="1748546" y="0"/>
            <a:ext cx="4787567" cy="3596639"/>
          </a:xfrm>
          <a:prstGeom prst="roundRect">
            <a:avLst>
              <a:gd name="adj" fmla="val 31084"/>
            </a:avLst>
          </a:prstGeom>
          <a:noFill/>
          <a:ln w="508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26E87B-50AE-4DDF-A52D-530B8B852906}"/>
              </a:ext>
            </a:extLst>
          </p:cNvPr>
          <p:cNvSpPr/>
          <p:nvPr/>
        </p:nvSpPr>
        <p:spPr>
          <a:xfrm>
            <a:off x="6399686" y="3007074"/>
            <a:ext cx="472093" cy="47548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58C0DA-B2FD-4C58-BAEF-354AFE6F57BC}"/>
              </a:ext>
            </a:extLst>
          </p:cNvPr>
          <p:cNvSpPr/>
          <p:nvPr/>
        </p:nvSpPr>
        <p:spPr>
          <a:xfrm>
            <a:off x="7973814" y="3677214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9924658-9B6B-40F2-A8D9-E89993E24E1E}"/>
              </a:ext>
            </a:extLst>
          </p:cNvPr>
          <p:cNvSpPr/>
          <p:nvPr/>
        </p:nvSpPr>
        <p:spPr>
          <a:xfrm>
            <a:off x="7267450" y="3381373"/>
            <a:ext cx="242276" cy="24688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06A1B49-C665-4E09-94FD-24B81B0900FA}"/>
              </a:ext>
            </a:extLst>
          </p:cNvPr>
          <p:cNvSpPr txBox="1">
            <a:spLocks/>
          </p:cNvSpPr>
          <p:nvPr/>
        </p:nvSpPr>
        <p:spPr>
          <a:xfrm>
            <a:off x="2056131" y="5738024"/>
            <a:ext cx="8413697" cy="1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1.2 Integrity Levels: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E00DD-CBDB-4E05-9D7A-A51387FC3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57880">
            <a:off x="7333877" y="3109677"/>
            <a:ext cx="3257550" cy="30956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9CEED49-1748-4755-B1E9-C25951125CB0}"/>
              </a:ext>
            </a:extLst>
          </p:cNvPr>
          <p:cNvSpPr/>
          <p:nvPr/>
        </p:nvSpPr>
        <p:spPr>
          <a:xfrm>
            <a:off x="6852945" y="333983"/>
            <a:ext cx="55974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prstClr val="white"/>
                </a:solidFill>
                <a:latin typeface="Rockwell Condensed" panose="02060603050405020104"/>
                <a:ea typeface="+mj-ea"/>
                <a:cs typeface="+mj-cs"/>
              </a:rPr>
              <a:t>How Integrity levels are stored in memory?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3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06869"/>
          </a:xfrm>
        </p:spPr>
        <p:txBody>
          <a:bodyPr>
            <a:noAutofit/>
          </a:bodyPr>
          <a:lstStyle/>
          <a:p>
            <a:pPr algn="ctr"/>
            <a:r>
              <a:rPr lang="en-US" sz="3200" b="1" cap="non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Microsoft Defender is running on over </a:t>
            </a:r>
            <a:r>
              <a:rPr lang="en-US" sz="4000" b="1" cap="none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500 000 000 </a:t>
            </a:r>
            <a:r>
              <a:rPr lang="en-US" sz="3200" b="1" cap="non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PCs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3402" y="4304478"/>
            <a:ext cx="6303069" cy="22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Tanmay</a:t>
            </a: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24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Ganacharya</a:t>
            </a:r>
            <a:endParaRPr lang="en-US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Partner Director for Security Research 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@ Microsoft Defender for Endpoint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 flipH="1">
            <a:off x="240792" y="1522145"/>
            <a:ext cx="2379764" cy="230345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rgbClr val="33B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4030FB-E3EC-EDC6-83D0-55C7ACCF1ED4}"/>
              </a:ext>
            </a:extLst>
          </p:cNvPr>
          <p:cNvGrpSpPr/>
          <p:nvPr/>
        </p:nvGrpSpPr>
        <p:grpSpPr>
          <a:xfrm>
            <a:off x="2831962" y="1078116"/>
            <a:ext cx="8727088" cy="2664317"/>
            <a:chOff x="2831962" y="1078116"/>
            <a:chExt cx="8727088" cy="26643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C44FA4-9E3A-4EB5-97F4-4A73F741163E}"/>
                </a:ext>
              </a:extLst>
            </p:cNvPr>
            <p:cNvSpPr txBox="1"/>
            <p:nvPr/>
          </p:nvSpPr>
          <p:spPr>
            <a:xfrm>
              <a:off x="3257492" y="1522145"/>
              <a:ext cx="8301558" cy="2220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sz="28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Microsoft Defender is protecting more than </a:t>
              </a:r>
              <a:r>
                <a:rPr lang="en-US" sz="3200" b="1" dirty="0">
                  <a:solidFill>
                    <a:srgbClr val="FF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50%</a:t>
              </a:r>
              <a:r>
                <a:rPr lang="en-US" sz="28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of the Windows ecosystem, so we’re a </a:t>
              </a:r>
              <a:r>
                <a:rPr lang="en-US" sz="3200" b="1" dirty="0">
                  <a:solidFill>
                    <a:srgbClr val="FF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big target</a:t>
              </a:r>
              <a:r>
                <a:rPr lang="en-US" sz="28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and everyone wants to evade us to get the </a:t>
              </a:r>
              <a:r>
                <a:rPr lang="en-US" sz="3200" b="1" dirty="0">
                  <a:solidFill>
                    <a:srgbClr val="FF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maximum number of victims</a:t>
              </a:r>
              <a:endParaRPr lang="en-US" sz="2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94AEA1-A8A4-4B39-99AB-4BCB50B15654}"/>
                </a:ext>
              </a:extLst>
            </p:cNvPr>
            <p:cNvGrpSpPr/>
            <p:nvPr/>
          </p:nvGrpSpPr>
          <p:grpSpPr>
            <a:xfrm>
              <a:off x="2831962" y="1078116"/>
              <a:ext cx="543882" cy="444029"/>
              <a:chOff x="5309162" y="1524237"/>
              <a:chExt cx="543882" cy="44402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95EFFAE-97E9-4383-8323-9872A7B6F8FB}"/>
                  </a:ext>
                </a:extLst>
              </p:cNvPr>
              <p:cNvSpPr/>
              <p:nvPr/>
            </p:nvSpPr>
            <p:spPr>
              <a:xfrm>
                <a:off x="5309162" y="1524237"/>
                <a:ext cx="236706" cy="444029"/>
              </a:xfrm>
              <a:custGeom>
                <a:avLst/>
                <a:gdLst/>
                <a:ahLst/>
                <a:cxnLst/>
                <a:rect l="l" t="t" r="r" b="b"/>
                <a:pathLst>
                  <a:path w="236706" h="444029">
                    <a:moveTo>
                      <a:pt x="185556" y="0"/>
                    </a:moveTo>
                    <a:lnTo>
                      <a:pt x="236706" y="96859"/>
                    </a:lnTo>
                    <a:cubicBezTo>
                      <a:pt x="194988" y="116449"/>
                      <a:pt x="166148" y="135948"/>
                      <a:pt x="150186" y="155356"/>
                    </a:cubicBezTo>
                    <a:cubicBezTo>
                      <a:pt x="134224" y="174764"/>
                      <a:pt x="125336" y="197709"/>
                      <a:pt x="123522" y="224191"/>
                    </a:cubicBezTo>
                    <a:lnTo>
                      <a:pt x="236706" y="224191"/>
                    </a:lnTo>
                    <a:lnTo>
                      <a:pt x="236706" y="444029"/>
                    </a:lnTo>
                    <a:lnTo>
                      <a:pt x="0" y="444029"/>
                    </a:lnTo>
                    <a:lnTo>
                      <a:pt x="0" y="261738"/>
                    </a:lnTo>
                    <a:cubicBezTo>
                      <a:pt x="0" y="194626"/>
                      <a:pt x="13966" y="141661"/>
                      <a:pt x="41899" y="102845"/>
                    </a:cubicBezTo>
                    <a:cubicBezTo>
                      <a:pt x="69833" y="64029"/>
                      <a:pt x="117718" y="29747"/>
                      <a:pt x="18555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A2BB199-ACE0-42A2-AF06-8D46B3D0A9B0}"/>
                  </a:ext>
                </a:extLst>
              </p:cNvPr>
              <p:cNvSpPr/>
              <p:nvPr/>
            </p:nvSpPr>
            <p:spPr>
              <a:xfrm>
                <a:off x="5616337" y="1524237"/>
                <a:ext cx="236707" cy="444029"/>
              </a:xfrm>
              <a:custGeom>
                <a:avLst/>
                <a:gdLst/>
                <a:ahLst/>
                <a:cxnLst/>
                <a:rect l="l" t="t" r="r" b="b"/>
                <a:pathLst>
                  <a:path w="236707" h="444029">
                    <a:moveTo>
                      <a:pt x="185556" y="0"/>
                    </a:moveTo>
                    <a:lnTo>
                      <a:pt x="236707" y="96859"/>
                    </a:lnTo>
                    <a:cubicBezTo>
                      <a:pt x="194988" y="116449"/>
                      <a:pt x="166148" y="135948"/>
                      <a:pt x="150186" y="155356"/>
                    </a:cubicBezTo>
                    <a:cubicBezTo>
                      <a:pt x="134224" y="174764"/>
                      <a:pt x="125337" y="197709"/>
                      <a:pt x="123523" y="224191"/>
                    </a:cubicBezTo>
                    <a:lnTo>
                      <a:pt x="236707" y="224191"/>
                    </a:lnTo>
                    <a:lnTo>
                      <a:pt x="236707" y="444029"/>
                    </a:lnTo>
                    <a:lnTo>
                      <a:pt x="0" y="444029"/>
                    </a:lnTo>
                    <a:lnTo>
                      <a:pt x="0" y="261738"/>
                    </a:lnTo>
                    <a:cubicBezTo>
                      <a:pt x="0" y="194626"/>
                      <a:pt x="13967" y="141661"/>
                      <a:pt x="41900" y="102845"/>
                    </a:cubicBezTo>
                    <a:cubicBezTo>
                      <a:pt x="69833" y="64029"/>
                      <a:pt x="117719" y="29747"/>
                      <a:pt x="18555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6412352-1628-4505-A9A3-899C534FA614}"/>
              </a:ext>
            </a:extLst>
          </p:cNvPr>
          <p:cNvSpPr txBox="1"/>
          <p:nvPr/>
        </p:nvSpPr>
        <p:spPr>
          <a:xfrm>
            <a:off x="306277" y="6254926"/>
            <a:ext cx="11951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* </a:t>
            </a:r>
            <a:r>
              <a:rPr lang="en-US" sz="1400" i="0" dirty="0">
                <a:effectLst/>
              </a:rPr>
              <a:t>Top Microsoft Defender expert: These are the threats security hasn't yet solved, ZDNet, 2019</a:t>
            </a:r>
          </a:p>
          <a:p>
            <a:r>
              <a:rPr lang="en-US" sz="1400" dirty="0"/>
              <a:t>    </a:t>
            </a:r>
            <a:r>
              <a:rPr lang="en-US" sz="1400" dirty="0">
                <a:hlinkClick r:id="rId3"/>
              </a:rPr>
              <a:t>https://www.zdnet.com/article/top-windows-defender-expert-these-are-the-threats-security-hasnt-yet-solved</a:t>
            </a:r>
            <a:r>
              <a:rPr lang="en-US" sz="1400" dirty="0"/>
              <a:t>   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A96A97C-6076-C04D-E8DE-B8FD1A33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263CBF-E9C9-77AC-423B-2ECC4956F031}"/>
              </a:ext>
            </a:extLst>
          </p:cNvPr>
          <p:cNvCxnSpPr>
            <a:cxnSpLocks/>
          </p:cNvCxnSpPr>
          <p:nvPr/>
        </p:nvCxnSpPr>
        <p:spPr>
          <a:xfrm>
            <a:off x="11186160" y="4541520"/>
            <a:ext cx="0" cy="144272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89E2D5B-4A91-FAE4-C9CE-B2D8231C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626" y="999659"/>
            <a:ext cx="8886270" cy="28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4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" y="108064"/>
            <a:ext cx="12192000" cy="88115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Integrity Level: Token and Index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3E579D5-7FA1-4DA5-96AA-616F149F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657" y="316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5A524E-51F2-40A8-90C2-DD247DCB4BB7}"/>
              </a:ext>
            </a:extLst>
          </p:cNvPr>
          <p:cNvSpPr/>
          <p:nvPr/>
        </p:nvSpPr>
        <p:spPr>
          <a:xfrm>
            <a:off x="968608" y="2143269"/>
            <a:ext cx="1828800" cy="1335787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Apps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8D4EB3-6F5B-486D-AD5C-2ABE7392978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883008" y="3479056"/>
            <a:ext cx="13241" cy="1648282"/>
          </a:xfrm>
          <a:prstGeom prst="line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7B5D15-EB52-4D26-9BD5-ABDB6918DEA5}"/>
              </a:ext>
            </a:extLst>
          </p:cNvPr>
          <p:cNvSpPr/>
          <p:nvPr/>
        </p:nvSpPr>
        <p:spPr>
          <a:xfrm>
            <a:off x="579689" y="1415342"/>
            <a:ext cx="2404219" cy="2841546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F6ABF5-AA05-4846-AED4-16AA45B958C4}"/>
              </a:ext>
            </a:extLst>
          </p:cNvPr>
          <p:cNvSpPr/>
          <p:nvPr/>
        </p:nvSpPr>
        <p:spPr>
          <a:xfrm>
            <a:off x="581652" y="4256888"/>
            <a:ext cx="2404219" cy="2398555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63BA80-5922-4664-8813-548D322201FB}"/>
              </a:ext>
            </a:extLst>
          </p:cNvPr>
          <p:cNvSpPr/>
          <p:nvPr/>
        </p:nvSpPr>
        <p:spPr>
          <a:xfrm>
            <a:off x="981849" y="5137661"/>
            <a:ext cx="1828800" cy="1336633"/>
          </a:xfrm>
          <a:custGeom>
            <a:avLst/>
            <a:gdLst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6633"/>
              <a:gd name="connsiteX1" fmla="*/ 1828800 w 1828800"/>
              <a:gd name="connsiteY1" fmla="*/ 0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336633">
                <a:moveTo>
                  <a:pt x="0" y="0"/>
                </a:moveTo>
                <a:cubicBezTo>
                  <a:pt x="609600" y="635"/>
                  <a:pt x="0" y="-635"/>
                  <a:pt x="1828800" y="1905"/>
                </a:cubicBezTo>
                <a:cubicBezTo>
                  <a:pt x="1824990" y="4572"/>
                  <a:pt x="1828800" y="891160"/>
                  <a:pt x="1828800" y="1335787"/>
                </a:cubicBezTo>
                <a:cubicBezTo>
                  <a:pt x="1219200" y="1335787"/>
                  <a:pt x="1823085" y="1337692"/>
                  <a:pt x="0" y="1335787"/>
                </a:cubicBezTo>
                <a:cubicBezTo>
                  <a:pt x="1905" y="1334390"/>
                  <a:pt x="0" y="44526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Token structures</a:t>
            </a:r>
          </a:p>
        </p:txBody>
      </p:sp>
    </p:spTree>
    <p:extLst>
      <p:ext uri="{BB962C8B-B14F-4D97-AF65-F5344CB8AC3E}">
        <p14:creationId xmlns:p14="http://schemas.microsoft.com/office/powerpoint/2010/main" val="2371706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2F4C34-FB8B-4275-AB0A-E226D901BD1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16354" y="3326656"/>
            <a:ext cx="27495" cy="1658605"/>
          </a:xfrm>
          <a:prstGeom prst="line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3B506D2-CDB6-4C90-AFDE-EAFBB5A950F1}"/>
              </a:ext>
            </a:extLst>
          </p:cNvPr>
          <p:cNvSpPr/>
          <p:nvPr/>
        </p:nvSpPr>
        <p:spPr>
          <a:xfrm>
            <a:off x="816208" y="1990869"/>
            <a:ext cx="1828800" cy="13357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5A524E-51F2-40A8-90C2-DD247DCB4BB7}"/>
              </a:ext>
            </a:extLst>
          </p:cNvPr>
          <p:cNvSpPr/>
          <p:nvPr/>
        </p:nvSpPr>
        <p:spPr>
          <a:xfrm>
            <a:off x="968608" y="2143269"/>
            <a:ext cx="1828800" cy="1335787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267048-8FA4-4FD0-9D82-6D345367233E}"/>
              </a:ext>
            </a:extLst>
          </p:cNvPr>
          <p:cNvSpPr/>
          <p:nvPr/>
        </p:nvSpPr>
        <p:spPr>
          <a:xfrm>
            <a:off x="829449" y="4985261"/>
            <a:ext cx="1828800" cy="13357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8D4EB3-6F5B-486D-AD5C-2ABE7392978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883008" y="3479056"/>
            <a:ext cx="13241" cy="1648282"/>
          </a:xfrm>
          <a:prstGeom prst="line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7B5D15-EB52-4D26-9BD5-ABDB6918DEA5}"/>
              </a:ext>
            </a:extLst>
          </p:cNvPr>
          <p:cNvSpPr/>
          <p:nvPr/>
        </p:nvSpPr>
        <p:spPr>
          <a:xfrm>
            <a:off x="579689" y="1415342"/>
            <a:ext cx="2404219" cy="2841546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F6ABF5-AA05-4846-AED4-16AA45B958C4}"/>
              </a:ext>
            </a:extLst>
          </p:cNvPr>
          <p:cNvSpPr/>
          <p:nvPr/>
        </p:nvSpPr>
        <p:spPr>
          <a:xfrm>
            <a:off x="581652" y="4256888"/>
            <a:ext cx="2404219" cy="2398555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63BA80-5922-4664-8813-548D322201FB}"/>
              </a:ext>
            </a:extLst>
          </p:cNvPr>
          <p:cNvSpPr/>
          <p:nvPr/>
        </p:nvSpPr>
        <p:spPr>
          <a:xfrm>
            <a:off x="981849" y="5137661"/>
            <a:ext cx="1828800" cy="1336633"/>
          </a:xfrm>
          <a:custGeom>
            <a:avLst/>
            <a:gdLst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6633"/>
              <a:gd name="connsiteX1" fmla="*/ 1828800 w 1828800"/>
              <a:gd name="connsiteY1" fmla="*/ 0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336633">
                <a:moveTo>
                  <a:pt x="0" y="0"/>
                </a:moveTo>
                <a:cubicBezTo>
                  <a:pt x="609600" y="635"/>
                  <a:pt x="0" y="-635"/>
                  <a:pt x="1828800" y="1905"/>
                </a:cubicBezTo>
                <a:cubicBezTo>
                  <a:pt x="1824990" y="4572"/>
                  <a:pt x="1828800" y="891160"/>
                  <a:pt x="1828800" y="1335787"/>
                </a:cubicBezTo>
                <a:cubicBezTo>
                  <a:pt x="1219200" y="1335787"/>
                  <a:pt x="1823085" y="1337692"/>
                  <a:pt x="0" y="1335787"/>
                </a:cubicBezTo>
                <a:cubicBezTo>
                  <a:pt x="1905" y="1334390"/>
                  <a:pt x="0" y="44526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Token structures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CB2951F-FDD5-4E0A-B7F3-179F7797C8C7}"/>
              </a:ext>
            </a:extLst>
          </p:cNvPr>
          <p:cNvSpPr txBox="1">
            <a:spLocks/>
          </p:cNvSpPr>
          <p:nvPr/>
        </p:nvSpPr>
        <p:spPr>
          <a:xfrm>
            <a:off x="1" y="108064"/>
            <a:ext cx="12192000" cy="881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/>
              <a:t>Integrity Level: Token and Index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91997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E5A8D36-5F06-4B22-B66B-72931507C9AE}"/>
              </a:ext>
            </a:extLst>
          </p:cNvPr>
          <p:cNvCxnSpPr>
            <a:cxnSpLocks/>
            <a:stCxn id="13" idx="1"/>
            <a:endCxn id="28" idx="1"/>
          </p:cNvCxnSpPr>
          <p:nvPr/>
        </p:nvCxnSpPr>
        <p:spPr>
          <a:xfrm flipH="1">
            <a:off x="2810649" y="926847"/>
            <a:ext cx="8662660" cy="4212719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6F561B-7B69-43E3-A8A7-339255ACD4E0}"/>
              </a:ext>
            </a:extLst>
          </p:cNvPr>
          <p:cNvCxnSpPr>
            <a:cxnSpLocks/>
            <a:stCxn id="80" idx="2"/>
            <a:endCxn id="28" idx="2"/>
          </p:cNvCxnSpPr>
          <p:nvPr/>
        </p:nvCxnSpPr>
        <p:spPr>
          <a:xfrm flipH="1">
            <a:off x="2810649" y="6019253"/>
            <a:ext cx="8653424" cy="454195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64899B2-EC10-45EA-B4B3-7EC3AE105EB9}"/>
              </a:ext>
            </a:extLst>
          </p:cNvPr>
          <p:cNvSpPr/>
          <p:nvPr/>
        </p:nvSpPr>
        <p:spPr>
          <a:xfrm>
            <a:off x="5282390" y="2965233"/>
            <a:ext cx="6190920" cy="3054039"/>
          </a:xfrm>
          <a:custGeom>
            <a:avLst/>
            <a:gdLst>
              <a:gd name="connsiteX0" fmla="*/ 0 w 6190920"/>
              <a:gd name="connsiteY0" fmla="*/ 0 h 3044783"/>
              <a:gd name="connsiteX1" fmla="*/ 6190920 w 6190920"/>
              <a:gd name="connsiteY1" fmla="*/ 0 h 3044783"/>
              <a:gd name="connsiteX2" fmla="*/ 6190920 w 6190920"/>
              <a:gd name="connsiteY2" fmla="*/ 3044783 h 3044783"/>
              <a:gd name="connsiteX3" fmla="*/ 0 w 6190920"/>
              <a:gd name="connsiteY3" fmla="*/ 3044783 h 3044783"/>
              <a:gd name="connsiteX4" fmla="*/ 0 w 6190920"/>
              <a:gd name="connsiteY4" fmla="*/ 0 h 3044783"/>
              <a:gd name="connsiteX0" fmla="*/ 0 w 6190920"/>
              <a:gd name="connsiteY0" fmla="*/ 0 h 3054020"/>
              <a:gd name="connsiteX1" fmla="*/ 6190920 w 6190920"/>
              <a:gd name="connsiteY1" fmla="*/ 0 h 3054020"/>
              <a:gd name="connsiteX2" fmla="*/ 6181683 w 6190920"/>
              <a:gd name="connsiteY2" fmla="*/ 3054020 h 3054020"/>
              <a:gd name="connsiteX3" fmla="*/ 0 w 6190920"/>
              <a:gd name="connsiteY3" fmla="*/ 3044783 h 3054020"/>
              <a:gd name="connsiteX4" fmla="*/ 0 w 6190920"/>
              <a:gd name="connsiteY4" fmla="*/ 0 h 3054020"/>
              <a:gd name="connsiteX0" fmla="*/ 0 w 6190920"/>
              <a:gd name="connsiteY0" fmla="*/ 0 h 3054039"/>
              <a:gd name="connsiteX1" fmla="*/ 6190920 w 6190920"/>
              <a:gd name="connsiteY1" fmla="*/ 0 h 3054039"/>
              <a:gd name="connsiteX2" fmla="*/ 6181683 w 6190920"/>
              <a:gd name="connsiteY2" fmla="*/ 3054020 h 3054039"/>
              <a:gd name="connsiteX3" fmla="*/ 0 w 6190920"/>
              <a:gd name="connsiteY3" fmla="*/ 3044783 h 3054039"/>
              <a:gd name="connsiteX4" fmla="*/ 0 w 6190920"/>
              <a:gd name="connsiteY4" fmla="*/ 0 h 3054039"/>
              <a:gd name="connsiteX0" fmla="*/ 0 w 6190920"/>
              <a:gd name="connsiteY0" fmla="*/ 0 h 3054039"/>
              <a:gd name="connsiteX1" fmla="*/ 6190920 w 6190920"/>
              <a:gd name="connsiteY1" fmla="*/ 0 h 3054039"/>
              <a:gd name="connsiteX2" fmla="*/ 6181683 w 6190920"/>
              <a:gd name="connsiteY2" fmla="*/ 3054020 h 3054039"/>
              <a:gd name="connsiteX3" fmla="*/ 0 w 6190920"/>
              <a:gd name="connsiteY3" fmla="*/ 3044783 h 3054039"/>
              <a:gd name="connsiteX4" fmla="*/ 0 w 6190920"/>
              <a:gd name="connsiteY4" fmla="*/ 0 h 305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920" h="3054039">
                <a:moveTo>
                  <a:pt x="0" y="0"/>
                </a:moveTo>
                <a:lnTo>
                  <a:pt x="6190920" y="0"/>
                </a:lnTo>
                <a:cubicBezTo>
                  <a:pt x="6187841" y="1018007"/>
                  <a:pt x="6184762" y="3061249"/>
                  <a:pt x="6181683" y="3054020"/>
                </a:cubicBezTo>
                <a:lnTo>
                  <a:pt x="0" y="30447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2F4C34-FB8B-4275-AB0A-E226D901BD1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16354" y="3326656"/>
            <a:ext cx="27495" cy="1658605"/>
          </a:xfrm>
          <a:prstGeom prst="line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3E579D5-7FA1-4DA5-96AA-616F149F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657" y="316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B506D2-CDB6-4C90-AFDE-EAFBB5A950F1}"/>
              </a:ext>
            </a:extLst>
          </p:cNvPr>
          <p:cNvSpPr/>
          <p:nvPr/>
        </p:nvSpPr>
        <p:spPr>
          <a:xfrm>
            <a:off x="816208" y="1990869"/>
            <a:ext cx="1828800" cy="13357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5A524E-51F2-40A8-90C2-DD247DCB4BB7}"/>
              </a:ext>
            </a:extLst>
          </p:cNvPr>
          <p:cNvSpPr/>
          <p:nvPr/>
        </p:nvSpPr>
        <p:spPr>
          <a:xfrm>
            <a:off x="968608" y="2143269"/>
            <a:ext cx="1828800" cy="1335787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267048-8FA4-4FD0-9D82-6D345367233E}"/>
              </a:ext>
            </a:extLst>
          </p:cNvPr>
          <p:cNvSpPr/>
          <p:nvPr/>
        </p:nvSpPr>
        <p:spPr>
          <a:xfrm>
            <a:off x="829449" y="4985261"/>
            <a:ext cx="1828800" cy="13357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8D4EB3-6F5B-486D-AD5C-2ABE7392978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883008" y="3479056"/>
            <a:ext cx="13241" cy="1648282"/>
          </a:xfrm>
          <a:prstGeom prst="line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7B5D15-EB52-4D26-9BD5-ABDB6918DEA5}"/>
              </a:ext>
            </a:extLst>
          </p:cNvPr>
          <p:cNvSpPr/>
          <p:nvPr/>
        </p:nvSpPr>
        <p:spPr>
          <a:xfrm>
            <a:off x="579689" y="1415342"/>
            <a:ext cx="2404219" cy="2841546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F6ABF5-AA05-4846-AED4-16AA45B958C4}"/>
              </a:ext>
            </a:extLst>
          </p:cNvPr>
          <p:cNvSpPr/>
          <p:nvPr/>
        </p:nvSpPr>
        <p:spPr>
          <a:xfrm>
            <a:off x="581652" y="4256888"/>
            <a:ext cx="2404219" cy="2398555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276C58-1195-47F6-BCDF-7FBAB2CF77A8}"/>
              </a:ext>
            </a:extLst>
          </p:cNvPr>
          <p:cNvCxnSpPr>
            <a:cxnSpLocks/>
            <a:stCxn id="13" idx="0"/>
            <a:endCxn id="28" idx="0"/>
          </p:cNvCxnSpPr>
          <p:nvPr/>
        </p:nvCxnSpPr>
        <p:spPr>
          <a:xfrm flipH="1">
            <a:off x="981849" y="926847"/>
            <a:ext cx="4300541" cy="4210814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3C6B21-D0FA-4053-844B-70E4EBE4C2AA}"/>
              </a:ext>
            </a:extLst>
          </p:cNvPr>
          <p:cNvCxnSpPr>
            <a:cxnSpLocks/>
            <a:stCxn id="80" idx="3"/>
            <a:endCxn id="28" idx="3"/>
          </p:cNvCxnSpPr>
          <p:nvPr/>
        </p:nvCxnSpPr>
        <p:spPr>
          <a:xfrm flipH="1">
            <a:off x="981849" y="6010016"/>
            <a:ext cx="4300541" cy="463432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08D0BD6-6717-41BE-8CEF-2BD9667CF8D5}"/>
              </a:ext>
            </a:extLst>
          </p:cNvPr>
          <p:cNvSpPr/>
          <p:nvPr/>
        </p:nvSpPr>
        <p:spPr>
          <a:xfrm>
            <a:off x="5282390" y="926597"/>
            <a:ext cx="6190919" cy="2038636"/>
          </a:xfrm>
          <a:custGeom>
            <a:avLst/>
            <a:gdLst>
              <a:gd name="connsiteX0" fmla="*/ 0 w 6190919"/>
              <a:gd name="connsiteY0" fmla="*/ 0 h 2038386"/>
              <a:gd name="connsiteX1" fmla="*/ 6190919 w 6190919"/>
              <a:gd name="connsiteY1" fmla="*/ 0 h 2038386"/>
              <a:gd name="connsiteX2" fmla="*/ 6190919 w 6190919"/>
              <a:gd name="connsiteY2" fmla="*/ 2038386 h 2038386"/>
              <a:gd name="connsiteX3" fmla="*/ 0 w 6190919"/>
              <a:gd name="connsiteY3" fmla="*/ 2038386 h 2038386"/>
              <a:gd name="connsiteX4" fmla="*/ 0 w 6190919"/>
              <a:gd name="connsiteY4" fmla="*/ 0 h 2038386"/>
              <a:gd name="connsiteX0" fmla="*/ 0 w 6190919"/>
              <a:gd name="connsiteY0" fmla="*/ 250 h 2038636"/>
              <a:gd name="connsiteX1" fmla="*/ 6190919 w 6190919"/>
              <a:gd name="connsiteY1" fmla="*/ 250 h 2038636"/>
              <a:gd name="connsiteX2" fmla="*/ 6190919 w 6190919"/>
              <a:gd name="connsiteY2" fmla="*/ 2038636 h 2038636"/>
              <a:gd name="connsiteX3" fmla="*/ 0 w 6190919"/>
              <a:gd name="connsiteY3" fmla="*/ 2038636 h 2038636"/>
              <a:gd name="connsiteX4" fmla="*/ 0 w 6190919"/>
              <a:gd name="connsiteY4" fmla="*/ 250 h 2038636"/>
              <a:gd name="connsiteX0" fmla="*/ 0 w 6190919"/>
              <a:gd name="connsiteY0" fmla="*/ 250 h 2038636"/>
              <a:gd name="connsiteX1" fmla="*/ 6190919 w 6190919"/>
              <a:gd name="connsiteY1" fmla="*/ 250 h 2038636"/>
              <a:gd name="connsiteX2" fmla="*/ 6190919 w 6190919"/>
              <a:gd name="connsiteY2" fmla="*/ 2038636 h 2038636"/>
              <a:gd name="connsiteX3" fmla="*/ 0 w 6190919"/>
              <a:gd name="connsiteY3" fmla="*/ 2038636 h 2038636"/>
              <a:gd name="connsiteX4" fmla="*/ 0 w 6190919"/>
              <a:gd name="connsiteY4" fmla="*/ 250 h 203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919" h="2038636">
                <a:moveTo>
                  <a:pt x="0" y="250"/>
                </a:moveTo>
                <a:lnTo>
                  <a:pt x="6190919" y="250"/>
                </a:lnTo>
                <a:lnTo>
                  <a:pt x="6190919" y="2038636"/>
                </a:lnTo>
                <a:lnTo>
                  <a:pt x="0" y="2038636"/>
                </a:lnTo>
                <a:cubicBezTo>
                  <a:pt x="0" y="1359174"/>
                  <a:pt x="10160" y="-21328"/>
                  <a:pt x="0" y="25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83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5811F6-C1AC-4D05-92B5-BBDB6C4B053C}"/>
              </a:ext>
            </a:extLst>
          </p:cNvPr>
          <p:cNvSpPr/>
          <p:nvPr/>
        </p:nvSpPr>
        <p:spPr>
          <a:xfrm>
            <a:off x="5404312" y="1429379"/>
            <a:ext cx="576597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SID_AND_ATTRIBUTES *		     			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UserAndGroups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5D287A-523B-4B94-8856-C0C9AF313C23}"/>
              </a:ext>
            </a:extLst>
          </p:cNvPr>
          <p:cNvSpPr/>
          <p:nvPr/>
        </p:nvSpPr>
        <p:spPr>
          <a:xfrm>
            <a:off x="5431100" y="3335702"/>
            <a:ext cx="5875556" cy="11887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SID_AND_ATTRIBUTES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DD7FBB-92D7-4653-9F3B-CDA731B838D8}"/>
              </a:ext>
            </a:extLst>
          </p:cNvPr>
          <p:cNvSpPr txBox="1"/>
          <p:nvPr/>
        </p:nvSpPr>
        <p:spPr>
          <a:xfrm>
            <a:off x="5310133" y="945060"/>
            <a:ext cx="616317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TOKEN structure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63BA80-5922-4664-8813-548D322201FB}"/>
              </a:ext>
            </a:extLst>
          </p:cNvPr>
          <p:cNvSpPr/>
          <p:nvPr/>
        </p:nvSpPr>
        <p:spPr>
          <a:xfrm>
            <a:off x="981849" y="5137661"/>
            <a:ext cx="1828800" cy="1336633"/>
          </a:xfrm>
          <a:custGeom>
            <a:avLst/>
            <a:gdLst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6633"/>
              <a:gd name="connsiteX1" fmla="*/ 1828800 w 1828800"/>
              <a:gd name="connsiteY1" fmla="*/ 0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336633">
                <a:moveTo>
                  <a:pt x="0" y="0"/>
                </a:moveTo>
                <a:cubicBezTo>
                  <a:pt x="609600" y="635"/>
                  <a:pt x="0" y="-635"/>
                  <a:pt x="1828800" y="1905"/>
                </a:cubicBezTo>
                <a:cubicBezTo>
                  <a:pt x="1824990" y="4572"/>
                  <a:pt x="1828800" y="891160"/>
                  <a:pt x="1828800" y="1335787"/>
                </a:cubicBezTo>
                <a:cubicBezTo>
                  <a:pt x="1219200" y="1335787"/>
                  <a:pt x="1823085" y="1337692"/>
                  <a:pt x="0" y="1335787"/>
                </a:cubicBezTo>
                <a:cubicBezTo>
                  <a:pt x="1905" y="1334390"/>
                  <a:pt x="0" y="44526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Token structures</a:t>
            </a:r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127E8400-AC6F-4E3A-8125-01332399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DBC5C13E-ECAD-40E0-9FA2-CD4395227E85}"/>
              </a:ext>
            </a:extLst>
          </p:cNvPr>
          <p:cNvSpPr txBox="1">
            <a:spLocks/>
          </p:cNvSpPr>
          <p:nvPr/>
        </p:nvSpPr>
        <p:spPr>
          <a:xfrm>
            <a:off x="1" y="108064"/>
            <a:ext cx="12192000" cy="881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/>
              <a:t>Integrity Level: Token and Index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17356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E5A8D36-5F06-4B22-B66B-72931507C9AE}"/>
              </a:ext>
            </a:extLst>
          </p:cNvPr>
          <p:cNvCxnSpPr>
            <a:cxnSpLocks/>
            <a:stCxn id="13" idx="1"/>
            <a:endCxn id="28" idx="1"/>
          </p:cNvCxnSpPr>
          <p:nvPr/>
        </p:nvCxnSpPr>
        <p:spPr>
          <a:xfrm flipH="1">
            <a:off x="2810649" y="926847"/>
            <a:ext cx="8662660" cy="4212719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6F561B-7B69-43E3-A8A7-339255ACD4E0}"/>
              </a:ext>
            </a:extLst>
          </p:cNvPr>
          <p:cNvCxnSpPr>
            <a:cxnSpLocks/>
            <a:stCxn id="80" idx="2"/>
            <a:endCxn id="28" idx="2"/>
          </p:cNvCxnSpPr>
          <p:nvPr/>
        </p:nvCxnSpPr>
        <p:spPr>
          <a:xfrm flipH="1">
            <a:off x="2810649" y="6019253"/>
            <a:ext cx="8653424" cy="454195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64899B2-EC10-45EA-B4B3-7EC3AE105EB9}"/>
              </a:ext>
            </a:extLst>
          </p:cNvPr>
          <p:cNvSpPr/>
          <p:nvPr/>
        </p:nvSpPr>
        <p:spPr>
          <a:xfrm>
            <a:off x="5282390" y="2965233"/>
            <a:ext cx="6190920" cy="3054039"/>
          </a:xfrm>
          <a:custGeom>
            <a:avLst/>
            <a:gdLst>
              <a:gd name="connsiteX0" fmla="*/ 0 w 6190920"/>
              <a:gd name="connsiteY0" fmla="*/ 0 h 3044783"/>
              <a:gd name="connsiteX1" fmla="*/ 6190920 w 6190920"/>
              <a:gd name="connsiteY1" fmla="*/ 0 h 3044783"/>
              <a:gd name="connsiteX2" fmla="*/ 6190920 w 6190920"/>
              <a:gd name="connsiteY2" fmla="*/ 3044783 h 3044783"/>
              <a:gd name="connsiteX3" fmla="*/ 0 w 6190920"/>
              <a:gd name="connsiteY3" fmla="*/ 3044783 h 3044783"/>
              <a:gd name="connsiteX4" fmla="*/ 0 w 6190920"/>
              <a:gd name="connsiteY4" fmla="*/ 0 h 3044783"/>
              <a:gd name="connsiteX0" fmla="*/ 0 w 6190920"/>
              <a:gd name="connsiteY0" fmla="*/ 0 h 3054020"/>
              <a:gd name="connsiteX1" fmla="*/ 6190920 w 6190920"/>
              <a:gd name="connsiteY1" fmla="*/ 0 h 3054020"/>
              <a:gd name="connsiteX2" fmla="*/ 6181683 w 6190920"/>
              <a:gd name="connsiteY2" fmla="*/ 3054020 h 3054020"/>
              <a:gd name="connsiteX3" fmla="*/ 0 w 6190920"/>
              <a:gd name="connsiteY3" fmla="*/ 3044783 h 3054020"/>
              <a:gd name="connsiteX4" fmla="*/ 0 w 6190920"/>
              <a:gd name="connsiteY4" fmla="*/ 0 h 3054020"/>
              <a:gd name="connsiteX0" fmla="*/ 0 w 6190920"/>
              <a:gd name="connsiteY0" fmla="*/ 0 h 3054039"/>
              <a:gd name="connsiteX1" fmla="*/ 6190920 w 6190920"/>
              <a:gd name="connsiteY1" fmla="*/ 0 h 3054039"/>
              <a:gd name="connsiteX2" fmla="*/ 6181683 w 6190920"/>
              <a:gd name="connsiteY2" fmla="*/ 3054020 h 3054039"/>
              <a:gd name="connsiteX3" fmla="*/ 0 w 6190920"/>
              <a:gd name="connsiteY3" fmla="*/ 3044783 h 3054039"/>
              <a:gd name="connsiteX4" fmla="*/ 0 w 6190920"/>
              <a:gd name="connsiteY4" fmla="*/ 0 h 3054039"/>
              <a:gd name="connsiteX0" fmla="*/ 0 w 6190920"/>
              <a:gd name="connsiteY0" fmla="*/ 0 h 3054039"/>
              <a:gd name="connsiteX1" fmla="*/ 6190920 w 6190920"/>
              <a:gd name="connsiteY1" fmla="*/ 0 h 3054039"/>
              <a:gd name="connsiteX2" fmla="*/ 6181683 w 6190920"/>
              <a:gd name="connsiteY2" fmla="*/ 3054020 h 3054039"/>
              <a:gd name="connsiteX3" fmla="*/ 0 w 6190920"/>
              <a:gd name="connsiteY3" fmla="*/ 3044783 h 3054039"/>
              <a:gd name="connsiteX4" fmla="*/ 0 w 6190920"/>
              <a:gd name="connsiteY4" fmla="*/ 0 h 305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920" h="3054039">
                <a:moveTo>
                  <a:pt x="0" y="0"/>
                </a:moveTo>
                <a:lnTo>
                  <a:pt x="6190920" y="0"/>
                </a:lnTo>
                <a:cubicBezTo>
                  <a:pt x="6187841" y="1018007"/>
                  <a:pt x="6184762" y="3061249"/>
                  <a:pt x="6181683" y="3054020"/>
                </a:cubicBezTo>
                <a:lnTo>
                  <a:pt x="0" y="30447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2F4C34-FB8B-4275-AB0A-E226D901BD1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16354" y="3326656"/>
            <a:ext cx="27495" cy="1658605"/>
          </a:xfrm>
          <a:prstGeom prst="line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E3E579D5-7FA1-4DA5-96AA-616F149F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9657" y="316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B506D2-CDB6-4C90-AFDE-EAFBB5A950F1}"/>
              </a:ext>
            </a:extLst>
          </p:cNvPr>
          <p:cNvSpPr/>
          <p:nvPr/>
        </p:nvSpPr>
        <p:spPr>
          <a:xfrm>
            <a:off x="816208" y="1990869"/>
            <a:ext cx="1828800" cy="13357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5A524E-51F2-40A8-90C2-DD247DCB4BB7}"/>
              </a:ext>
            </a:extLst>
          </p:cNvPr>
          <p:cNvSpPr/>
          <p:nvPr/>
        </p:nvSpPr>
        <p:spPr>
          <a:xfrm>
            <a:off x="968608" y="2143269"/>
            <a:ext cx="1828800" cy="1335787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267048-8FA4-4FD0-9D82-6D345367233E}"/>
              </a:ext>
            </a:extLst>
          </p:cNvPr>
          <p:cNvSpPr/>
          <p:nvPr/>
        </p:nvSpPr>
        <p:spPr>
          <a:xfrm>
            <a:off x="829449" y="4985261"/>
            <a:ext cx="1828800" cy="133578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8D4EB3-6F5B-486D-AD5C-2ABE7392978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883008" y="3479056"/>
            <a:ext cx="13241" cy="1648282"/>
          </a:xfrm>
          <a:prstGeom prst="line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7B5D15-EB52-4D26-9BD5-ABDB6918DEA5}"/>
              </a:ext>
            </a:extLst>
          </p:cNvPr>
          <p:cNvSpPr/>
          <p:nvPr/>
        </p:nvSpPr>
        <p:spPr>
          <a:xfrm>
            <a:off x="579689" y="1415342"/>
            <a:ext cx="2404219" cy="2841546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F6ABF5-AA05-4846-AED4-16AA45B958C4}"/>
              </a:ext>
            </a:extLst>
          </p:cNvPr>
          <p:cNvSpPr/>
          <p:nvPr/>
        </p:nvSpPr>
        <p:spPr>
          <a:xfrm>
            <a:off x="581652" y="4256888"/>
            <a:ext cx="2404219" cy="2398555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276C58-1195-47F6-BCDF-7FBAB2CF77A8}"/>
              </a:ext>
            </a:extLst>
          </p:cNvPr>
          <p:cNvCxnSpPr>
            <a:cxnSpLocks/>
            <a:stCxn id="13" idx="0"/>
            <a:endCxn id="28" idx="0"/>
          </p:cNvCxnSpPr>
          <p:nvPr/>
        </p:nvCxnSpPr>
        <p:spPr>
          <a:xfrm flipH="1">
            <a:off x="981849" y="926847"/>
            <a:ext cx="4300541" cy="4210814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3C6B21-D0FA-4053-844B-70E4EBE4C2AA}"/>
              </a:ext>
            </a:extLst>
          </p:cNvPr>
          <p:cNvCxnSpPr>
            <a:cxnSpLocks/>
            <a:stCxn id="80" idx="3"/>
            <a:endCxn id="28" idx="3"/>
          </p:cNvCxnSpPr>
          <p:nvPr/>
        </p:nvCxnSpPr>
        <p:spPr>
          <a:xfrm flipH="1">
            <a:off x="981849" y="6010016"/>
            <a:ext cx="4300541" cy="463432"/>
          </a:xfrm>
          <a:prstGeom prst="line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08D0BD6-6717-41BE-8CEF-2BD9667CF8D5}"/>
              </a:ext>
            </a:extLst>
          </p:cNvPr>
          <p:cNvSpPr/>
          <p:nvPr/>
        </p:nvSpPr>
        <p:spPr>
          <a:xfrm>
            <a:off x="5282390" y="926597"/>
            <a:ext cx="6190919" cy="2038636"/>
          </a:xfrm>
          <a:custGeom>
            <a:avLst/>
            <a:gdLst>
              <a:gd name="connsiteX0" fmla="*/ 0 w 6190919"/>
              <a:gd name="connsiteY0" fmla="*/ 0 h 2038386"/>
              <a:gd name="connsiteX1" fmla="*/ 6190919 w 6190919"/>
              <a:gd name="connsiteY1" fmla="*/ 0 h 2038386"/>
              <a:gd name="connsiteX2" fmla="*/ 6190919 w 6190919"/>
              <a:gd name="connsiteY2" fmla="*/ 2038386 h 2038386"/>
              <a:gd name="connsiteX3" fmla="*/ 0 w 6190919"/>
              <a:gd name="connsiteY3" fmla="*/ 2038386 h 2038386"/>
              <a:gd name="connsiteX4" fmla="*/ 0 w 6190919"/>
              <a:gd name="connsiteY4" fmla="*/ 0 h 2038386"/>
              <a:gd name="connsiteX0" fmla="*/ 0 w 6190919"/>
              <a:gd name="connsiteY0" fmla="*/ 250 h 2038636"/>
              <a:gd name="connsiteX1" fmla="*/ 6190919 w 6190919"/>
              <a:gd name="connsiteY1" fmla="*/ 250 h 2038636"/>
              <a:gd name="connsiteX2" fmla="*/ 6190919 w 6190919"/>
              <a:gd name="connsiteY2" fmla="*/ 2038636 h 2038636"/>
              <a:gd name="connsiteX3" fmla="*/ 0 w 6190919"/>
              <a:gd name="connsiteY3" fmla="*/ 2038636 h 2038636"/>
              <a:gd name="connsiteX4" fmla="*/ 0 w 6190919"/>
              <a:gd name="connsiteY4" fmla="*/ 250 h 2038636"/>
              <a:gd name="connsiteX0" fmla="*/ 0 w 6190919"/>
              <a:gd name="connsiteY0" fmla="*/ 250 h 2038636"/>
              <a:gd name="connsiteX1" fmla="*/ 6190919 w 6190919"/>
              <a:gd name="connsiteY1" fmla="*/ 250 h 2038636"/>
              <a:gd name="connsiteX2" fmla="*/ 6190919 w 6190919"/>
              <a:gd name="connsiteY2" fmla="*/ 2038636 h 2038636"/>
              <a:gd name="connsiteX3" fmla="*/ 0 w 6190919"/>
              <a:gd name="connsiteY3" fmla="*/ 2038636 h 2038636"/>
              <a:gd name="connsiteX4" fmla="*/ 0 w 6190919"/>
              <a:gd name="connsiteY4" fmla="*/ 250 h 203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919" h="2038636">
                <a:moveTo>
                  <a:pt x="0" y="250"/>
                </a:moveTo>
                <a:lnTo>
                  <a:pt x="6190919" y="250"/>
                </a:lnTo>
                <a:lnTo>
                  <a:pt x="6190919" y="2038636"/>
                </a:lnTo>
                <a:lnTo>
                  <a:pt x="0" y="2038636"/>
                </a:lnTo>
                <a:cubicBezTo>
                  <a:pt x="0" y="1359174"/>
                  <a:pt x="10160" y="-21328"/>
                  <a:pt x="0" y="25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83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A46208-E739-47ED-9764-597737316EDD}"/>
              </a:ext>
            </a:extLst>
          </p:cNvPr>
          <p:cNvSpPr/>
          <p:nvPr/>
        </p:nvSpPr>
        <p:spPr>
          <a:xfrm>
            <a:off x="5404312" y="2287943"/>
            <a:ext cx="5562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ULONG </a:t>
            </a:r>
            <a:r>
              <a:rPr lang="en-US" sz="2800" b="1" dirty="0" err="1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IntegrityLevelIndex</a:t>
            </a:r>
            <a:endParaRPr lang="en-US" sz="2800" b="1" dirty="0">
              <a:solidFill>
                <a:srgbClr val="00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5811F6-C1AC-4D05-92B5-BBDB6C4B053C}"/>
              </a:ext>
            </a:extLst>
          </p:cNvPr>
          <p:cNvSpPr/>
          <p:nvPr/>
        </p:nvSpPr>
        <p:spPr>
          <a:xfrm>
            <a:off x="5404312" y="1429379"/>
            <a:ext cx="576597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SID_AND_ATTRIBUTES *		     			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UserAndGroups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52CD9-638E-498B-B73F-EF059D458F40}"/>
              </a:ext>
            </a:extLst>
          </p:cNvPr>
          <p:cNvSpPr/>
          <p:nvPr/>
        </p:nvSpPr>
        <p:spPr>
          <a:xfrm>
            <a:off x="5431099" y="4631845"/>
            <a:ext cx="5881457" cy="1185466"/>
          </a:xfrm>
          <a:prstGeom prst="rect">
            <a:avLst/>
          </a:prstGeom>
          <a:solidFill>
            <a:schemeClr val="bg1"/>
          </a:solidFill>
          <a:ln w="635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SID_AND_ATTRIBUTES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9C3791-0AB2-42BD-8AC1-7CCFB4BD06AF}"/>
              </a:ext>
            </a:extLst>
          </p:cNvPr>
          <p:cNvSpPr/>
          <p:nvPr/>
        </p:nvSpPr>
        <p:spPr>
          <a:xfrm>
            <a:off x="9122707" y="5179810"/>
            <a:ext cx="2035000" cy="522451"/>
          </a:xfrm>
          <a:prstGeom prst="rect">
            <a:avLst/>
          </a:prstGeom>
          <a:ln w="28575">
            <a:solidFill>
              <a:srgbClr val="00FF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VOID* 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B2429-7053-440F-999F-7C8FC689DE3B}"/>
              </a:ext>
            </a:extLst>
          </p:cNvPr>
          <p:cNvSpPr/>
          <p:nvPr/>
        </p:nvSpPr>
        <p:spPr>
          <a:xfrm>
            <a:off x="5528696" y="5179811"/>
            <a:ext cx="3471988" cy="5224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ULONG Attributes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5D287A-523B-4B94-8856-C0C9AF313C23}"/>
              </a:ext>
            </a:extLst>
          </p:cNvPr>
          <p:cNvSpPr/>
          <p:nvPr/>
        </p:nvSpPr>
        <p:spPr>
          <a:xfrm>
            <a:off x="5431100" y="3335702"/>
            <a:ext cx="5875556" cy="118872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600" b="1" dirty="0">
                <a:solidFill>
                  <a:schemeClr val="tx1">
                    <a:alpha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SID_AND_ATTRIBUTES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3B515E-0E43-496C-8248-5BD09198B8C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371828" y="2735183"/>
            <a:ext cx="0" cy="1896662"/>
          </a:xfrm>
          <a:prstGeom prst="straightConnector1">
            <a:avLst/>
          </a:prstGeom>
          <a:ln w="57150">
            <a:headEnd type="oval" w="sm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ADD7FBB-92D7-4653-9F3B-CDA731B838D8}"/>
              </a:ext>
            </a:extLst>
          </p:cNvPr>
          <p:cNvSpPr txBox="1"/>
          <p:nvPr/>
        </p:nvSpPr>
        <p:spPr>
          <a:xfrm>
            <a:off x="5310133" y="945060"/>
            <a:ext cx="616317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TOKEN structure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63BA80-5922-4664-8813-548D322201FB}"/>
              </a:ext>
            </a:extLst>
          </p:cNvPr>
          <p:cNvSpPr/>
          <p:nvPr/>
        </p:nvSpPr>
        <p:spPr>
          <a:xfrm>
            <a:off x="981849" y="5137661"/>
            <a:ext cx="1828800" cy="1336633"/>
          </a:xfrm>
          <a:custGeom>
            <a:avLst/>
            <a:gdLst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5787"/>
              <a:gd name="connsiteX1" fmla="*/ 1828800 w 1828800"/>
              <a:gd name="connsiteY1" fmla="*/ 0 h 1335787"/>
              <a:gd name="connsiteX2" fmla="*/ 1828800 w 1828800"/>
              <a:gd name="connsiteY2" fmla="*/ 1335787 h 1335787"/>
              <a:gd name="connsiteX3" fmla="*/ 0 w 1828800"/>
              <a:gd name="connsiteY3" fmla="*/ 1335787 h 1335787"/>
              <a:gd name="connsiteX4" fmla="*/ 0 w 1828800"/>
              <a:gd name="connsiteY4" fmla="*/ 0 h 1335787"/>
              <a:gd name="connsiteX0" fmla="*/ 0 w 1828800"/>
              <a:gd name="connsiteY0" fmla="*/ 0 h 1336633"/>
              <a:gd name="connsiteX1" fmla="*/ 1828800 w 1828800"/>
              <a:gd name="connsiteY1" fmla="*/ 0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  <a:gd name="connsiteX0" fmla="*/ 0 w 1828800"/>
              <a:gd name="connsiteY0" fmla="*/ 0 h 1336633"/>
              <a:gd name="connsiteX1" fmla="*/ 1828800 w 1828800"/>
              <a:gd name="connsiteY1" fmla="*/ 1905 h 1336633"/>
              <a:gd name="connsiteX2" fmla="*/ 1828800 w 1828800"/>
              <a:gd name="connsiteY2" fmla="*/ 1335787 h 1336633"/>
              <a:gd name="connsiteX3" fmla="*/ 0 w 1828800"/>
              <a:gd name="connsiteY3" fmla="*/ 1335787 h 1336633"/>
              <a:gd name="connsiteX4" fmla="*/ 0 w 1828800"/>
              <a:gd name="connsiteY4" fmla="*/ 0 h 1336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336633">
                <a:moveTo>
                  <a:pt x="0" y="0"/>
                </a:moveTo>
                <a:cubicBezTo>
                  <a:pt x="609600" y="635"/>
                  <a:pt x="0" y="-635"/>
                  <a:pt x="1828800" y="1905"/>
                </a:cubicBezTo>
                <a:cubicBezTo>
                  <a:pt x="1824990" y="4572"/>
                  <a:pt x="1828800" y="891160"/>
                  <a:pt x="1828800" y="1335787"/>
                </a:cubicBezTo>
                <a:cubicBezTo>
                  <a:pt x="1219200" y="1335787"/>
                  <a:pt x="1823085" y="1337692"/>
                  <a:pt x="0" y="1335787"/>
                </a:cubicBezTo>
                <a:cubicBezTo>
                  <a:pt x="1905" y="1334390"/>
                  <a:pt x="0" y="44526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Token structures</a:t>
            </a:r>
          </a:p>
        </p:txBody>
      </p:sp>
      <p:sp>
        <p:nvSpPr>
          <p:cNvPr id="64" name="Slide Number Placeholder 2">
            <a:extLst>
              <a:ext uri="{FF2B5EF4-FFF2-40B4-BE49-F238E27FC236}">
                <a16:creationId xmlns:a16="http://schemas.microsoft.com/office/drawing/2014/main" id="{127E8400-AC6F-4E3A-8125-01332399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D10DA322-A0CA-4C13-B867-D54D994ECDF6}"/>
              </a:ext>
            </a:extLst>
          </p:cNvPr>
          <p:cNvSpPr txBox="1">
            <a:spLocks/>
          </p:cNvSpPr>
          <p:nvPr/>
        </p:nvSpPr>
        <p:spPr>
          <a:xfrm>
            <a:off x="1" y="108064"/>
            <a:ext cx="12192000" cy="881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/>
              <a:t>Integrity Level: Token and Index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6534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D05CE90-0932-4B1B-A2DF-7FEB533B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A30CC1-BF0D-4983-A386-283D79A376BA}"/>
              </a:ext>
            </a:extLst>
          </p:cNvPr>
          <p:cNvGrpSpPr/>
          <p:nvPr/>
        </p:nvGrpSpPr>
        <p:grpSpPr>
          <a:xfrm>
            <a:off x="6849323" y="196146"/>
            <a:ext cx="4591537" cy="3549468"/>
            <a:chOff x="6884183" y="17060"/>
            <a:chExt cx="4591537" cy="35494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D6FC36-3493-4211-8EA1-50D46C200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96" b="3112"/>
            <a:stretch/>
          </p:blipFill>
          <p:spPr>
            <a:xfrm>
              <a:off x="6920474" y="120185"/>
              <a:ext cx="4339736" cy="3223346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6999012-3F33-4934-A901-37ADB79768FC}"/>
                </a:ext>
              </a:extLst>
            </p:cNvPr>
            <p:cNvSpPr/>
            <p:nvPr/>
          </p:nvSpPr>
          <p:spPr>
            <a:xfrm>
              <a:off x="7259324" y="360864"/>
              <a:ext cx="3856264" cy="2794908"/>
            </a:xfrm>
            <a:prstGeom prst="roundRect">
              <a:avLst>
                <a:gd name="adj" fmla="val 26935"/>
              </a:avLst>
            </a:prstGeom>
            <a:noFill/>
            <a:ln w="165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CA09687-E439-4F0E-96F2-12CEB499700C}"/>
                </a:ext>
              </a:extLst>
            </p:cNvPr>
            <p:cNvSpPr/>
            <p:nvPr/>
          </p:nvSpPr>
          <p:spPr>
            <a:xfrm>
              <a:off x="6884183" y="17060"/>
              <a:ext cx="4591537" cy="3549468"/>
            </a:xfrm>
            <a:prstGeom prst="roundRect">
              <a:avLst>
                <a:gd name="adj" fmla="val 32004"/>
              </a:avLst>
            </a:prstGeom>
            <a:noFill/>
            <a:ln w="508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255A7FCE-2EFE-4275-9F4E-3CD35FDA8390}"/>
              </a:ext>
            </a:extLst>
          </p:cNvPr>
          <p:cNvSpPr/>
          <p:nvPr/>
        </p:nvSpPr>
        <p:spPr>
          <a:xfrm>
            <a:off x="5344000" y="3690829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ED5A3E-4F09-4BDE-9EA3-6743F7AC5C4A}"/>
              </a:ext>
            </a:extLst>
          </p:cNvPr>
          <p:cNvSpPr/>
          <p:nvPr/>
        </p:nvSpPr>
        <p:spPr>
          <a:xfrm>
            <a:off x="5853724" y="3424967"/>
            <a:ext cx="242276" cy="24688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33C2FE-A389-4CED-9656-A6705C6557D3}"/>
              </a:ext>
            </a:extLst>
          </p:cNvPr>
          <p:cNvSpPr/>
          <p:nvPr/>
        </p:nvSpPr>
        <p:spPr>
          <a:xfrm>
            <a:off x="6443851" y="3110675"/>
            <a:ext cx="472093" cy="47548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50FD21FB-1AF5-473E-8BEC-2F1FB498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3" y="817109"/>
            <a:ext cx="6768300" cy="1912913"/>
          </a:xfrm>
        </p:spPr>
        <p:txBody>
          <a:bodyPr>
            <a:noAutofit/>
          </a:bodyPr>
          <a:lstStyle/>
          <a:p>
            <a:pPr algn="ctr"/>
            <a:r>
              <a:rPr lang="en-US" sz="5000" cap="none" dirty="0"/>
              <a:t>How IntegrityLevelIndex</a:t>
            </a:r>
            <a:br>
              <a:rPr lang="en-US" sz="5000" cap="none" dirty="0"/>
            </a:br>
            <a:r>
              <a:rPr lang="en-US" sz="5000" cap="none" dirty="0"/>
              <a:t>is used during Access Check?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94F81C-A022-4B48-9C00-5DF64DEC8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18" y="3204092"/>
            <a:ext cx="2460313" cy="2214281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D47CB46E-ACBD-4A14-9A9C-A2182D05E699}"/>
              </a:ext>
            </a:extLst>
          </p:cNvPr>
          <p:cNvSpPr txBox="1">
            <a:spLocks/>
          </p:cNvSpPr>
          <p:nvPr/>
        </p:nvSpPr>
        <p:spPr>
          <a:xfrm>
            <a:off x="1750290" y="5892443"/>
            <a:ext cx="8206868" cy="90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Step 1.3 Integrity Levels: CODE</a:t>
            </a:r>
          </a:p>
        </p:txBody>
      </p:sp>
    </p:spTree>
    <p:extLst>
      <p:ext uri="{BB962C8B-B14F-4D97-AF65-F5344CB8AC3E}">
        <p14:creationId xmlns:p14="http://schemas.microsoft.com/office/powerpoint/2010/main" val="4133784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34" y="989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MIC: </a:t>
            </a:r>
            <a:r>
              <a:rPr lang="en-US" sz="4900" cap="none" dirty="0"/>
              <a:t>Check Integrity Level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8FEC14-4A3A-4193-8E85-713369107E31}"/>
              </a:ext>
            </a:extLst>
          </p:cNvPr>
          <p:cNvSpPr txBox="1"/>
          <p:nvPr/>
        </p:nvSpPr>
        <p:spPr>
          <a:xfrm>
            <a:off x="151232" y="1057889"/>
            <a:ext cx="1860038" cy="830997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Windows Defender</a:t>
            </a:r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6ACA7A-C0A6-4AF9-BFD8-32214B6F5C12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 flipV="1">
            <a:off x="2011270" y="1444895"/>
            <a:ext cx="8019310" cy="28493"/>
          </a:xfrm>
          <a:prstGeom prst="straightConnector1">
            <a:avLst/>
          </a:prstGeom>
          <a:ln w="25400">
            <a:solidFill>
              <a:srgbClr val="2FD8F9"/>
            </a:solidFill>
            <a:headEnd w="med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4BEEF7-B56C-44A7-9008-D80D419A521D}"/>
              </a:ext>
            </a:extLst>
          </p:cNvPr>
          <p:cNvSpPr txBox="1"/>
          <p:nvPr/>
        </p:nvSpPr>
        <p:spPr>
          <a:xfrm>
            <a:off x="2161420" y="1005936"/>
            <a:ext cx="750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 a file on the disk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4BE591-888B-4B04-81A3-28C8D5B4CF15}"/>
              </a:ext>
            </a:extLst>
          </p:cNvPr>
          <p:cNvSpPr txBox="1"/>
          <p:nvPr/>
        </p:nvSpPr>
        <p:spPr>
          <a:xfrm>
            <a:off x="10030580" y="1214062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5907978-1513-4397-A59A-728B9E69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61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5F5B9FE-1AAB-4ACF-849C-4368F414252F}"/>
              </a:ext>
            </a:extLst>
          </p:cNvPr>
          <p:cNvSpPr/>
          <p:nvPr/>
        </p:nvSpPr>
        <p:spPr>
          <a:xfrm>
            <a:off x="0" y="1959231"/>
            <a:ext cx="12177754" cy="655545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34" y="989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MIC: </a:t>
            </a:r>
            <a:r>
              <a:rPr lang="en-US" sz="4900" cap="none" dirty="0"/>
              <a:t>Check Integrity Level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905706-04D7-4097-ABD9-07AE11C1FFC4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894615" y="1459141"/>
            <a:ext cx="1186542" cy="628377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8FEC14-4A3A-4193-8E85-713369107E31}"/>
              </a:ext>
            </a:extLst>
          </p:cNvPr>
          <p:cNvSpPr txBox="1"/>
          <p:nvPr/>
        </p:nvSpPr>
        <p:spPr>
          <a:xfrm>
            <a:off x="151232" y="1057889"/>
            <a:ext cx="1860038" cy="830997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Windows Defender</a:t>
            </a:r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6ACA7A-C0A6-4AF9-BFD8-32214B6F5C12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 flipV="1">
            <a:off x="2011270" y="1444895"/>
            <a:ext cx="8019310" cy="28493"/>
          </a:xfrm>
          <a:prstGeom prst="straightConnector1">
            <a:avLst/>
          </a:prstGeom>
          <a:ln w="25400">
            <a:solidFill>
              <a:srgbClr val="2FD8F9"/>
            </a:solidFill>
            <a:headEnd w="med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4BEEF7-B56C-44A7-9008-D80D419A521D}"/>
              </a:ext>
            </a:extLst>
          </p:cNvPr>
          <p:cNvSpPr txBox="1"/>
          <p:nvPr/>
        </p:nvSpPr>
        <p:spPr>
          <a:xfrm>
            <a:off x="2161420" y="1005936"/>
            <a:ext cx="750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 a file on the disk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4BE591-888B-4B04-81A3-28C8D5B4CF15}"/>
              </a:ext>
            </a:extLst>
          </p:cNvPr>
          <p:cNvSpPr txBox="1"/>
          <p:nvPr/>
        </p:nvSpPr>
        <p:spPr>
          <a:xfrm>
            <a:off x="10030580" y="1214062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AF10AA-3128-4B6F-93D0-710A7BA2C35D}"/>
              </a:ext>
            </a:extLst>
          </p:cNvPr>
          <p:cNvSpPr txBox="1"/>
          <p:nvPr/>
        </p:nvSpPr>
        <p:spPr>
          <a:xfrm>
            <a:off x="3971109" y="2087518"/>
            <a:ext cx="171123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NtOpenFile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081B84-E9CD-4F53-9193-CAF89DB6ED38}"/>
              </a:ext>
            </a:extLst>
          </p:cNvPr>
          <p:cNvSpPr txBox="1"/>
          <p:nvPr/>
        </p:nvSpPr>
        <p:spPr>
          <a:xfrm>
            <a:off x="6007825" y="2087518"/>
            <a:ext cx="21466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3AB3E34-0CEB-4567-9028-5D9450B86105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826726" y="1459141"/>
            <a:ext cx="1067889" cy="628377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2C73489D-4DC7-4827-AF35-86508AD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23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ADD75C-4EA4-42AD-BAC6-1D08B7D8A8ED}"/>
              </a:ext>
            </a:extLst>
          </p:cNvPr>
          <p:cNvSpPr/>
          <p:nvPr/>
        </p:nvSpPr>
        <p:spPr>
          <a:xfrm>
            <a:off x="14245" y="2626281"/>
            <a:ext cx="12177755" cy="4212545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6" algn="r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F5B9FE-1AAB-4ACF-849C-4368F414252F}"/>
              </a:ext>
            </a:extLst>
          </p:cNvPr>
          <p:cNvSpPr/>
          <p:nvPr/>
        </p:nvSpPr>
        <p:spPr>
          <a:xfrm>
            <a:off x="0" y="1959231"/>
            <a:ext cx="12177754" cy="655545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34" y="989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MIC: </a:t>
            </a:r>
            <a:r>
              <a:rPr lang="en-US" sz="4900" cap="none" dirty="0"/>
              <a:t>Check Integrity Level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B0244-800B-4A0B-8BE4-6B6A0264B57E}"/>
              </a:ext>
            </a:extLst>
          </p:cNvPr>
          <p:cNvSpPr txBox="1"/>
          <p:nvPr/>
        </p:nvSpPr>
        <p:spPr>
          <a:xfrm>
            <a:off x="3971109" y="5468334"/>
            <a:ext cx="42062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SeAccessCheckWithHint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221F95-BF87-4CA0-B6D1-C7A9206A63C1}"/>
              </a:ext>
            </a:extLst>
          </p:cNvPr>
          <p:cNvSpPr txBox="1"/>
          <p:nvPr/>
        </p:nvSpPr>
        <p:spPr>
          <a:xfrm>
            <a:off x="3971109" y="4820802"/>
            <a:ext cx="42062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SeAccessCheck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905706-04D7-4097-ABD9-07AE11C1FFC4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894615" y="1459141"/>
            <a:ext cx="1186542" cy="628377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F66EB8-4DE5-4C50-BC93-06265F0CD286}"/>
              </a:ext>
            </a:extLst>
          </p:cNvPr>
          <p:cNvCxnSpPr>
            <a:cxnSpLocks/>
            <a:stCxn id="25" idx="2"/>
            <a:endCxn id="14" idx="0"/>
          </p:cNvCxnSpPr>
          <p:nvPr/>
        </p:nvCxnSpPr>
        <p:spPr>
          <a:xfrm>
            <a:off x="6074229" y="5220912"/>
            <a:ext cx="0" cy="247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4C8A1D-B631-475E-92A8-914D0AFBAEE0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074229" y="5868444"/>
            <a:ext cx="0" cy="28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8FEC14-4A3A-4193-8E85-713369107E31}"/>
              </a:ext>
            </a:extLst>
          </p:cNvPr>
          <p:cNvSpPr txBox="1"/>
          <p:nvPr/>
        </p:nvSpPr>
        <p:spPr>
          <a:xfrm>
            <a:off x="151232" y="1057889"/>
            <a:ext cx="1860038" cy="830997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Windows Defender</a:t>
            </a:r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6ACA7A-C0A6-4AF9-BFD8-32214B6F5C12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 flipV="1">
            <a:off x="2011270" y="1444895"/>
            <a:ext cx="8019310" cy="28493"/>
          </a:xfrm>
          <a:prstGeom prst="straightConnector1">
            <a:avLst/>
          </a:prstGeom>
          <a:ln w="25400">
            <a:solidFill>
              <a:srgbClr val="2FD8F9"/>
            </a:solidFill>
            <a:headEnd w="med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4BEEF7-B56C-44A7-9008-D80D419A521D}"/>
              </a:ext>
            </a:extLst>
          </p:cNvPr>
          <p:cNvSpPr txBox="1"/>
          <p:nvPr/>
        </p:nvSpPr>
        <p:spPr>
          <a:xfrm>
            <a:off x="2161420" y="1005936"/>
            <a:ext cx="750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 a file on the disk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4BE591-888B-4B04-81A3-28C8D5B4CF15}"/>
              </a:ext>
            </a:extLst>
          </p:cNvPr>
          <p:cNvSpPr txBox="1"/>
          <p:nvPr/>
        </p:nvSpPr>
        <p:spPr>
          <a:xfrm>
            <a:off x="10030580" y="1214062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84A54F-42B4-48DE-A345-882DF40D268C}"/>
              </a:ext>
            </a:extLst>
          </p:cNvPr>
          <p:cNvSpPr txBox="1"/>
          <p:nvPr/>
        </p:nvSpPr>
        <p:spPr>
          <a:xfrm>
            <a:off x="3971109" y="4139040"/>
            <a:ext cx="42062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ObOpenObjectByNameEx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92840C-715E-44EC-A121-BE9B2B16CDDF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6074229" y="4539150"/>
            <a:ext cx="0" cy="281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977CEF5-A4D6-43E0-9410-99CFE72C18DA}"/>
              </a:ext>
            </a:extLst>
          </p:cNvPr>
          <p:cNvSpPr txBox="1"/>
          <p:nvPr/>
        </p:nvSpPr>
        <p:spPr>
          <a:xfrm>
            <a:off x="3971109" y="3489138"/>
            <a:ext cx="42062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IopCreateFile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0BA943-98B6-458C-8C9B-5E797C7A6AC3}"/>
              </a:ext>
            </a:extLst>
          </p:cNvPr>
          <p:cNvCxnSpPr>
            <a:cxnSpLocks/>
            <a:stCxn id="48" idx="2"/>
            <a:endCxn id="26" idx="0"/>
          </p:cNvCxnSpPr>
          <p:nvPr/>
        </p:nvCxnSpPr>
        <p:spPr>
          <a:xfrm>
            <a:off x="6074229" y="3889248"/>
            <a:ext cx="0" cy="249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4C25B67-5ABF-42AE-AB54-17BAC695CD2E}"/>
              </a:ext>
            </a:extLst>
          </p:cNvPr>
          <p:cNvSpPr txBox="1"/>
          <p:nvPr/>
        </p:nvSpPr>
        <p:spPr>
          <a:xfrm>
            <a:off x="3971109" y="2827096"/>
            <a:ext cx="171123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NtOpenFile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03C2E24-9864-4B8D-A99F-B477F30A1407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7081157" y="3227206"/>
            <a:ext cx="0" cy="261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A124958-5C1B-4A72-ADBB-5B3E2222CA7C}"/>
              </a:ext>
            </a:extLst>
          </p:cNvPr>
          <p:cNvSpPr txBox="1"/>
          <p:nvPr/>
        </p:nvSpPr>
        <p:spPr>
          <a:xfrm>
            <a:off x="6007825" y="2827096"/>
            <a:ext cx="21466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83F753-9B8B-4E7B-B3EF-1FA0F58F1A99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4826726" y="3227206"/>
            <a:ext cx="0" cy="261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1AF10AA-3128-4B6F-93D0-710A7BA2C35D}"/>
              </a:ext>
            </a:extLst>
          </p:cNvPr>
          <p:cNvSpPr txBox="1"/>
          <p:nvPr/>
        </p:nvSpPr>
        <p:spPr>
          <a:xfrm>
            <a:off x="3971109" y="2087518"/>
            <a:ext cx="171123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NtOpenFile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0696202-53FC-4980-A11D-80FEDF211ECC}"/>
              </a:ext>
            </a:extLst>
          </p:cNvPr>
          <p:cNvCxnSpPr>
            <a:cxnSpLocks/>
            <a:stCxn id="66" idx="2"/>
            <a:endCxn id="54" idx="0"/>
          </p:cNvCxnSpPr>
          <p:nvPr/>
        </p:nvCxnSpPr>
        <p:spPr>
          <a:xfrm>
            <a:off x="7081157" y="2487628"/>
            <a:ext cx="0" cy="339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9081B84-E9CD-4F53-9193-CAF89DB6ED38}"/>
              </a:ext>
            </a:extLst>
          </p:cNvPr>
          <p:cNvSpPr txBox="1"/>
          <p:nvPr/>
        </p:nvSpPr>
        <p:spPr>
          <a:xfrm>
            <a:off x="6007825" y="2087518"/>
            <a:ext cx="21466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28172B-D4BD-40E4-8BDB-9F3000B8994F}"/>
              </a:ext>
            </a:extLst>
          </p:cNvPr>
          <p:cNvCxnSpPr>
            <a:cxnSpLocks/>
            <a:stCxn id="64" idx="2"/>
            <a:endCxn id="51" idx="0"/>
          </p:cNvCxnSpPr>
          <p:nvPr/>
        </p:nvCxnSpPr>
        <p:spPr>
          <a:xfrm>
            <a:off x="4826726" y="2487628"/>
            <a:ext cx="0" cy="339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3AB3E34-0CEB-4567-9028-5D9450B86105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826726" y="1459141"/>
            <a:ext cx="1067889" cy="628377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BC8FD49-1254-42F8-9885-27A21437CC1C}"/>
              </a:ext>
            </a:extLst>
          </p:cNvPr>
          <p:cNvSpPr txBox="1"/>
          <p:nvPr/>
        </p:nvSpPr>
        <p:spPr>
          <a:xfrm>
            <a:off x="3985757" y="6152678"/>
            <a:ext cx="42062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SepMandatoryIntegrityCheck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2C73489D-4DC7-4827-AF35-86508AD2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55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ADD75C-4EA4-42AD-BAC6-1D08B7D8A8ED}"/>
              </a:ext>
            </a:extLst>
          </p:cNvPr>
          <p:cNvSpPr/>
          <p:nvPr/>
        </p:nvSpPr>
        <p:spPr>
          <a:xfrm>
            <a:off x="14245" y="2626281"/>
            <a:ext cx="12177755" cy="4212545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  <a:endParaRPr lang="ru-RU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6" algn="r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F5B9FE-1AAB-4ACF-849C-4368F414252F}"/>
              </a:ext>
            </a:extLst>
          </p:cNvPr>
          <p:cNvSpPr/>
          <p:nvPr/>
        </p:nvSpPr>
        <p:spPr>
          <a:xfrm>
            <a:off x="0" y="1959231"/>
            <a:ext cx="12177754" cy="655545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34" y="989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MIC: </a:t>
            </a:r>
            <a:r>
              <a:rPr lang="en-US" sz="4900" cap="none" dirty="0"/>
              <a:t>Check Integrity Level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B0244-800B-4A0B-8BE4-6B6A0264B57E}"/>
              </a:ext>
            </a:extLst>
          </p:cNvPr>
          <p:cNvSpPr txBox="1"/>
          <p:nvPr/>
        </p:nvSpPr>
        <p:spPr>
          <a:xfrm>
            <a:off x="3971109" y="5468334"/>
            <a:ext cx="42062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SeAccessCheckWithHint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221F95-BF87-4CA0-B6D1-C7A9206A63C1}"/>
              </a:ext>
            </a:extLst>
          </p:cNvPr>
          <p:cNvSpPr txBox="1"/>
          <p:nvPr/>
        </p:nvSpPr>
        <p:spPr>
          <a:xfrm>
            <a:off x="3971109" y="4820802"/>
            <a:ext cx="42062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SeAccessCheck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905706-04D7-4097-ABD9-07AE11C1FFC4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894615" y="1459141"/>
            <a:ext cx="1186542" cy="628377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F66EB8-4DE5-4C50-BC93-06265F0CD286}"/>
              </a:ext>
            </a:extLst>
          </p:cNvPr>
          <p:cNvCxnSpPr>
            <a:cxnSpLocks/>
            <a:stCxn id="25" idx="2"/>
            <a:endCxn id="14" idx="0"/>
          </p:cNvCxnSpPr>
          <p:nvPr/>
        </p:nvCxnSpPr>
        <p:spPr>
          <a:xfrm>
            <a:off x="6074229" y="5220912"/>
            <a:ext cx="0" cy="247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4C8A1D-B631-475E-92A8-914D0AFBAEE0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074229" y="5868444"/>
            <a:ext cx="0" cy="28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8FEC14-4A3A-4193-8E85-713369107E31}"/>
              </a:ext>
            </a:extLst>
          </p:cNvPr>
          <p:cNvSpPr txBox="1"/>
          <p:nvPr/>
        </p:nvSpPr>
        <p:spPr>
          <a:xfrm>
            <a:off x="151232" y="1057889"/>
            <a:ext cx="1860038" cy="830997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Windows Defender</a:t>
            </a:r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6ACA7A-C0A6-4AF9-BFD8-32214B6F5C12}"/>
              </a:ext>
            </a:extLst>
          </p:cNvPr>
          <p:cNvCxnSpPr>
            <a:cxnSpLocks/>
            <a:stCxn id="27" idx="3"/>
            <a:endCxn id="36" idx="1"/>
          </p:cNvCxnSpPr>
          <p:nvPr/>
        </p:nvCxnSpPr>
        <p:spPr>
          <a:xfrm flipV="1">
            <a:off x="2011270" y="1444895"/>
            <a:ext cx="8019310" cy="28493"/>
          </a:xfrm>
          <a:prstGeom prst="straightConnector1">
            <a:avLst/>
          </a:prstGeom>
          <a:ln w="25400">
            <a:solidFill>
              <a:srgbClr val="2FD8F9"/>
            </a:solidFill>
            <a:headEnd w="med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4BEEF7-B56C-44A7-9008-D80D419A521D}"/>
              </a:ext>
            </a:extLst>
          </p:cNvPr>
          <p:cNvSpPr txBox="1"/>
          <p:nvPr/>
        </p:nvSpPr>
        <p:spPr>
          <a:xfrm>
            <a:off x="2161420" y="1005936"/>
            <a:ext cx="7500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 a file on the disk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4BE591-888B-4B04-81A3-28C8D5B4CF15}"/>
              </a:ext>
            </a:extLst>
          </p:cNvPr>
          <p:cNvSpPr txBox="1"/>
          <p:nvPr/>
        </p:nvSpPr>
        <p:spPr>
          <a:xfrm>
            <a:off x="10030580" y="1214062"/>
            <a:ext cx="1860038" cy="461665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84A54F-42B4-48DE-A345-882DF40D268C}"/>
              </a:ext>
            </a:extLst>
          </p:cNvPr>
          <p:cNvSpPr txBox="1"/>
          <p:nvPr/>
        </p:nvSpPr>
        <p:spPr>
          <a:xfrm>
            <a:off x="3971109" y="4139040"/>
            <a:ext cx="42062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ObOpenObjectByNameEx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92840C-715E-44EC-A121-BE9B2B16CDDF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6074229" y="4539150"/>
            <a:ext cx="0" cy="2816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977CEF5-A4D6-43E0-9410-99CFE72C18DA}"/>
              </a:ext>
            </a:extLst>
          </p:cNvPr>
          <p:cNvSpPr txBox="1"/>
          <p:nvPr/>
        </p:nvSpPr>
        <p:spPr>
          <a:xfrm>
            <a:off x="3971109" y="3489138"/>
            <a:ext cx="42062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IopCreateFile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40BA943-98B6-458C-8C9B-5E797C7A6AC3}"/>
              </a:ext>
            </a:extLst>
          </p:cNvPr>
          <p:cNvCxnSpPr>
            <a:cxnSpLocks/>
            <a:stCxn id="48" idx="2"/>
            <a:endCxn id="26" idx="0"/>
          </p:cNvCxnSpPr>
          <p:nvPr/>
        </p:nvCxnSpPr>
        <p:spPr>
          <a:xfrm>
            <a:off x="6074229" y="3889248"/>
            <a:ext cx="0" cy="249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4C25B67-5ABF-42AE-AB54-17BAC695CD2E}"/>
              </a:ext>
            </a:extLst>
          </p:cNvPr>
          <p:cNvSpPr txBox="1"/>
          <p:nvPr/>
        </p:nvSpPr>
        <p:spPr>
          <a:xfrm>
            <a:off x="3971109" y="2827096"/>
            <a:ext cx="171123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NtOpenFile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03C2E24-9864-4B8D-A99F-B477F30A1407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7081157" y="3227206"/>
            <a:ext cx="0" cy="261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A124958-5C1B-4A72-ADBB-5B3E2222CA7C}"/>
              </a:ext>
            </a:extLst>
          </p:cNvPr>
          <p:cNvSpPr txBox="1"/>
          <p:nvPr/>
        </p:nvSpPr>
        <p:spPr>
          <a:xfrm>
            <a:off x="6007825" y="2827096"/>
            <a:ext cx="21466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83F753-9B8B-4E7B-B3EF-1FA0F58F1A99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4826726" y="3227206"/>
            <a:ext cx="0" cy="261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1AF10AA-3128-4B6F-93D0-710A7BA2C35D}"/>
              </a:ext>
            </a:extLst>
          </p:cNvPr>
          <p:cNvSpPr txBox="1"/>
          <p:nvPr/>
        </p:nvSpPr>
        <p:spPr>
          <a:xfrm>
            <a:off x="3971109" y="2087518"/>
            <a:ext cx="171123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NtOpenFile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0696202-53FC-4980-A11D-80FEDF211ECC}"/>
              </a:ext>
            </a:extLst>
          </p:cNvPr>
          <p:cNvCxnSpPr>
            <a:cxnSpLocks/>
            <a:stCxn id="66" idx="2"/>
            <a:endCxn id="54" idx="0"/>
          </p:cNvCxnSpPr>
          <p:nvPr/>
        </p:nvCxnSpPr>
        <p:spPr>
          <a:xfrm>
            <a:off x="7081157" y="2487628"/>
            <a:ext cx="0" cy="339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9081B84-E9CD-4F53-9193-CAF89DB6ED38}"/>
              </a:ext>
            </a:extLst>
          </p:cNvPr>
          <p:cNvSpPr txBox="1"/>
          <p:nvPr/>
        </p:nvSpPr>
        <p:spPr>
          <a:xfrm>
            <a:off x="6007825" y="2087518"/>
            <a:ext cx="21466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NtCreateFile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28172B-D4BD-40E4-8BDB-9F3000B8994F}"/>
              </a:ext>
            </a:extLst>
          </p:cNvPr>
          <p:cNvCxnSpPr>
            <a:cxnSpLocks/>
            <a:stCxn id="64" idx="2"/>
            <a:endCxn id="51" idx="0"/>
          </p:cNvCxnSpPr>
          <p:nvPr/>
        </p:nvCxnSpPr>
        <p:spPr>
          <a:xfrm>
            <a:off x="4826726" y="2487628"/>
            <a:ext cx="0" cy="339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3AB3E34-0CEB-4567-9028-5D9450B86105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4826726" y="1459141"/>
            <a:ext cx="1067889" cy="628377"/>
          </a:xfrm>
          <a:prstGeom prst="straightConnector1">
            <a:avLst/>
          </a:prstGeom>
          <a:ln w="19050" cap="flat">
            <a:solidFill>
              <a:schemeClr val="tx1"/>
            </a:solidFill>
            <a:round/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D73AD-848A-4022-BDCE-28AD8965239D}"/>
              </a:ext>
            </a:extLst>
          </p:cNvPr>
          <p:cNvSpPr/>
          <p:nvPr/>
        </p:nvSpPr>
        <p:spPr>
          <a:xfrm>
            <a:off x="2782233" y="6115866"/>
            <a:ext cx="6949596" cy="556857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SepMandatoryIntegrityCheck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5B0ACBDB-AA78-4169-926B-9EBAAEB2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61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B2645-8DF6-4395-8344-E83A9D54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9" y="119062"/>
            <a:ext cx="10982325" cy="6619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A253E3-BC23-4855-97AC-C0CC4D707889}"/>
              </a:ext>
            </a:extLst>
          </p:cNvPr>
          <p:cNvSpPr/>
          <p:nvPr/>
        </p:nvSpPr>
        <p:spPr>
          <a:xfrm>
            <a:off x="1429656" y="1862051"/>
            <a:ext cx="10355943" cy="456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6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1CE23-3030-30FE-410B-2FE6CB84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2474">
            <a:off x="1416850" y="3810830"/>
            <a:ext cx="2882392" cy="288239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9DD64C-7533-4542-A31B-2C6EBB6841B2}"/>
              </a:ext>
            </a:extLst>
          </p:cNvPr>
          <p:cNvSpPr/>
          <p:nvPr/>
        </p:nvSpPr>
        <p:spPr>
          <a:xfrm>
            <a:off x="254644" y="486137"/>
            <a:ext cx="11563108" cy="2172082"/>
          </a:xfrm>
          <a:prstGeom prst="roundRect">
            <a:avLst>
              <a:gd name="adj" fmla="val 31055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Attack Vectors on Microsoft Defender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5F8B65-B01E-4AD8-BE95-4A706A54606B}"/>
              </a:ext>
            </a:extLst>
          </p:cNvPr>
          <p:cNvSpPr/>
          <p:nvPr/>
        </p:nvSpPr>
        <p:spPr>
          <a:xfrm>
            <a:off x="4284384" y="2922630"/>
            <a:ext cx="472093" cy="421926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7D7D6E-95BB-4C0F-8641-652356F15679}"/>
              </a:ext>
            </a:extLst>
          </p:cNvPr>
          <p:cNvSpPr/>
          <p:nvPr/>
        </p:nvSpPr>
        <p:spPr>
          <a:xfrm>
            <a:off x="3775033" y="3784121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E2DCEF-1DB9-4F7E-9DD3-427A6523FA39}"/>
              </a:ext>
            </a:extLst>
          </p:cNvPr>
          <p:cNvSpPr/>
          <p:nvPr/>
        </p:nvSpPr>
        <p:spPr>
          <a:xfrm>
            <a:off x="4020370" y="3461223"/>
            <a:ext cx="242276" cy="21526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04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B2645-8DF6-4395-8344-E83A9D54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9" y="119062"/>
            <a:ext cx="10982325" cy="6619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71989-E04A-3DF5-A496-CDB7B5494556}"/>
              </a:ext>
            </a:extLst>
          </p:cNvPr>
          <p:cNvSpPr/>
          <p:nvPr/>
        </p:nvSpPr>
        <p:spPr>
          <a:xfrm>
            <a:off x="1429656" y="2286000"/>
            <a:ext cx="10361087" cy="1605644"/>
          </a:xfrm>
          <a:custGeom>
            <a:avLst/>
            <a:gdLst>
              <a:gd name="connsiteX0" fmla="*/ 0 w 10355943"/>
              <a:gd name="connsiteY0" fmla="*/ 0 h 1605644"/>
              <a:gd name="connsiteX1" fmla="*/ 10355943 w 10355943"/>
              <a:gd name="connsiteY1" fmla="*/ 0 h 1605644"/>
              <a:gd name="connsiteX2" fmla="*/ 10355943 w 10355943"/>
              <a:gd name="connsiteY2" fmla="*/ 1605644 h 1605644"/>
              <a:gd name="connsiteX3" fmla="*/ 0 w 10355943"/>
              <a:gd name="connsiteY3" fmla="*/ 1605644 h 1605644"/>
              <a:gd name="connsiteX4" fmla="*/ 0 w 10355943"/>
              <a:gd name="connsiteY4" fmla="*/ 0 h 1605644"/>
              <a:gd name="connsiteX0" fmla="*/ 0 w 10361087"/>
              <a:gd name="connsiteY0" fmla="*/ 0 h 1605644"/>
              <a:gd name="connsiteX1" fmla="*/ 10355943 w 10361087"/>
              <a:gd name="connsiteY1" fmla="*/ 0 h 1605644"/>
              <a:gd name="connsiteX2" fmla="*/ 10355943 w 10361087"/>
              <a:gd name="connsiteY2" fmla="*/ 1605644 h 1605644"/>
              <a:gd name="connsiteX3" fmla="*/ 0 w 10361087"/>
              <a:gd name="connsiteY3" fmla="*/ 1605644 h 1605644"/>
              <a:gd name="connsiteX4" fmla="*/ 0 w 10361087"/>
              <a:gd name="connsiteY4" fmla="*/ 0 h 160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61087" h="1605644">
                <a:moveTo>
                  <a:pt x="0" y="0"/>
                </a:moveTo>
                <a:lnTo>
                  <a:pt x="10355943" y="0"/>
                </a:lnTo>
                <a:cubicBezTo>
                  <a:pt x="10367518" y="894030"/>
                  <a:pt x="10355943" y="1070429"/>
                  <a:pt x="10355943" y="1605644"/>
                </a:cubicBezTo>
                <a:lnTo>
                  <a:pt x="0" y="160564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95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B2645-8DF6-4395-8344-E83A9D54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9" y="119062"/>
            <a:ext cx="10982325" cy="6619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571EBE-8508-49E2-AA0E-D70A277A6BBD}"/>
              </a:ext>
            </a:extLst>
          </p:cNvPr>
          <p:cNvSpPr/>
          <p:nvPr/>
        </p:nvSpPr>
        <p:spPr>
          <a:xfrm>
            <a:off x="1429656" y="3923607"/>
            <a:ext cx="10355943" cy="162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97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B2645-8DF6-4395-8344-E83A9D54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9" y="119062"/>
            <a:ext cx="10982325" cy="6619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F79D5-EF1C-C0EE-3F9F-42B13569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71989-E04A-3DF5-A496-CDB7B5494556}"/>
              </a:ext>
            </a:extLst>
          </p:cNvPr>
          <p:cNvSpPr/>
          <p:nvPr/>
        </p:nvSpPr>
        <p:spPr>
          <a:xfrm>
            <a:off x="1429656" y="1847088"/>
            <a:ext cx="10355943" cy="2044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CEDBBF-83A7-4ABE-848C-A3A1F49BC266}"/>
              </a:ext>
            </a:extLst>
          </p:cNvPr>
          <p:cNvGrpSpPr/>
          <p:nvPr/>
        </p:nvGrpSpPr>
        <p:grpSpPr>
          <a:xfrm>
            <a:off x="7913914" y="1847088"/>
            <a:ext cx="2481063" cy="1694134"/>
            <a:chOff x="11660481" y="3093339"/>
            <a:chExt cx="2617659" cy="1340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935904-D6D0-4C46-9882-BAD8B442E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6658"/>
            <a:stretch/>
          </p:blipFill>
          <p:spPr>
            <a:xfrm rot="157381">
              <a:off x="11660481" y="3093339"/>
              <a:ext cx="2617659" cy="1340956"/>
            </a:xfrm>
            <a:prstGeom prst="rect">
              <a:avLst/>
            </a:prstGeom>
          </p:spPr>
        </p:pic>
        <p:sp>
          <p:nvSpPr>
            <p:cNvPr id="16" name="Flowchart: Extract 15">
              <a:extLst>
                <a:ext uri="{FF2B5EF4-FFF2-40B4-BE49-F238E27FC236}">
                  <a16:creationId xmlns:a16="http://schemas.microsoft.com/office/drawing/2014/main" id="{2DAA7F31-80DB-442A-8CE5-971794C162C6}"/>
                </a:ext>
              </a:extLst>
            </p:cNvPr>
            <p:cNvSpPr/>
            <p:nvPr/>
          </p:nvSpPr>
          <p:spPr>
            <a:xfrm rot="16676693">
              <a:off x="14059194" y="4059059"/>
              <a:ext cx="114790" cy="294035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4C932A91-475A-4DCD-A194-EDA3584709EF}"/>
                </a:ext>
              </a:extLst>
            </p:cNvPr>
            <p:cNvSpPr/>
            <p:nvPr/>
          </p:nvSpPr>
          <p:spPr>
            <a:xfrm rot="16390621">
              <a:off x="14060032" y="3955873"/>
              <a:ext cx="114790" cy="294035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C4C48F0C-E507-4506-B593-4B915238DDE2}"/>
                </a:ext>
              </a:extLst>
            </p:cNvPr>
            <p:cNvSpPr/>
            <p:nvPr/>
          </p:nvSpPr>
          <p:spPr>
            <a:xfrm rot="16362321">
              <a:off x="14063878" y="3844620"/>
              <a:ext cx="114790" cy="294035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Extract 18">
              <a:extLst>
                <a:ext uri="{FF2B5EF4-FFF2-40B4-BE49-F238E27FC236}">
                  <a16:creationId xmlns:a16="http://schemas.microsoft.com/office/drawing/2014/main" id="{E9DC9641-676F-4C7C-8492-C8399ACA0C76}"/>
                </a:ext>
              </a:extLst>
            </p:cNvPr>
            <p:cNvSpPr/>
            <p:nvPr/>
          </p:nvSpPr>
          <p:spPr>
            <a:xfrm rot="16392291">
              <a:off x="14069556" y="3733363"/>
              <a:ext cx="114790" cy="294035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9C1D48-D201-4DB7-8256-13D073FCA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597" y="2463221"/>
            <a:ext cx="1236191" cy="11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6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B801C6-D4D4-927C-876C-E061CD9F3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6" y="3604080"/>
            <a:ext cx="3913461" cy="2224359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4A804C51-42A3-42F0-A00E-DF268D14F18B}"/>
              </a:ext>
            </a:extLst>
          </p:cNvPr>
          <p:cNvSpPr txBox="1">
            <a:spLocks/>
          </p:cNvSpPr>
          <p:nvPr/>
        </p:nvSpPr>
        <p:spPr>
          <a:xfrm>
            <a:off x="1401313" y="5730903"/>
            <a:ext cx="9389374" cy="1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Step 1.4 Integrity Levels: </a:t>
            </a:r>
            <a:r>
              <a:rPr lang="en-US" dirty="0">
                <a:solidFill>
                  <a:srgbClr val="FF0000"/>
                </a:solidFill>
              </a:rPr>
              <a:t>Attack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44FA78-B6D1-4E4D-AA34-F06860A980E4}"/>
              </a:ext>
            </a:extLst>
          </p:cNvPr>
          <p:cNvSpPr/>
          <p:nvPr/>
        </p:nvSpPr>
        <p:spPr>
          <a:xfrm>
            <a:off x="1202572" y="349907"/>
            <a:ext cx="9885975" cy="2172082"/>
          </a:xfrm>
          <a:prstGeom prst="roundRect">
            <a:avLst>
              <a:gd name="adj" fmla="val 31055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cap="none" dirty="0"/>
              <a:t>Patching IntegrityLevelIndex </a:t>
            </a:r>
            <a:br>
              <a:rPr lang="en-US" sz="4800" cap="none" dirty="0"/>
            </a:br>
            <a:r>
              <a:rPr lang="en-US" sz="4800" cap="none" dirty="0"/>
              <a:t>blocks files inspection</a:t>
            </a:r>
            <a:endParaRPr lang="en-US" sz="48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31F820-335F-4C8D-9D09-38F9119F4018}"/>
              </a:ext>
            </a:extLst>
          </p:cNvPr>
          <p:cNvSpPr/>
          <p:nvPr/>
        </p:nvSpPr>
        <p:spPr>
          <a:xfrm>
            <a:off x="3862054" y="2732916"/>
            <a:ext cx="472093" cy="421926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EF0030-E59D-4F8C-A137-3B8EE4AEA2FD}"/>
              </a:ext>
            </a:extLst>
          </p:cNvPr>
          <p:cNvSpPr/>
          <p:nvPr/>
        </p:nvSpPr>
        <p:spPr>
          <a:xfrm>
            <a:off x="3236322" y="3724399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DB98B4-E956-4424-806C-88AAD1E6A8A8}"/>
              </a:ext>
            </a:extLst>
          </p:cNvPr>
          <p:cNvSpPr/>
          <p:nvPr/>
        </p:nvSpPr>
        <p:spPr>
          <a:xfrm>
            <a:off x="3517976" y="3321367"/>
            <a:ext cx="242276" cy="21526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06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EB17B0-9E30-4B73-964D-23F3B7B3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"/>
            <a:ext cx="10411691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FD3A-4972-4299-A1EF-F3DF4346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0E5E5-715B-4C37-8700-7948C53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Attackers </a:t>
            </a:r>
            <a:r>
              <a:rPr lang="en-US" sz="5400" cap="none" dirty="0"/>
              <a:t>lower Integrity Level </a:t>
            </a:r>
            <a:r>
              <a:rPr lang="en-US" cap="none" dirty="0"/>
              <a:t>for Microsoft Defender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18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D59CA7-4231-427D-8D38-8999A2252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75" y="1565026"/>
            <a:ext cx="7453476" cy="28237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9F48C-C146-47B3-ACBC-FDA640B5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0E403EA-7056-4909-9D48-D4B98480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572"/>
            <a:ext cx="12192000" cy="1231900"/>
          </a:xfrm>
        </p:spPr>
        <p:txBody>
          <a:bodyPr>
            <a:noAutofit/>
          </a:bodyPr>
          <a:lstStyle/>
          <a:p>
            <a:pPr algn="ctr"/>
            <a:r>
              <a:rPr lang="en-US" sz="4500" cap="none" dirty="0"/>
              <a:t>Attackers check that Microsoft Defender is ON via </a:t>
            </a:r>
            <a:br>
              <a:rPr lang="ru-RU" sz="4500" cap="none" dirty="0"/>
            </a:br>
            <a:r>
              <a:rPr lang="en-US" sz="4500" cap="none" dirty="0"/>
              <a:t>executing a malware from a password-protected archive</a:t>
            </a:r>
          </a:p>
        </p:txBody>
      </p:sp>
    </p:spTree>
    <p:extLst>
      <p:ext uri="{BB962C8B-B14F-4D97-AF65-F5344CB8AC3E}">
        <p14:creationId xmlns:p14="http://schemas.microsoft.com/office/powerpoint/2010/main" val="79539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9F48C-C146-47B3-ACBC-FDA640B5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96CCE1-B425-4123-8C94-E7AD01DC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572"/>
            <a:ext cx="12192000" cy="1231900"/>
          </a:xfrm>
        </p:spPr>
        <p:txBody>
          <a:bodyPr>
            <a:noAutofit/>
          </a:bodyPr>
          <a:lstStyle/>
          <a:p>
            <a:pPr algn="ctr"/>
            <a:r>
              <a:rPr lang="en-US" sz="4500" cap="none" dirty="0"/>
              <a:t>Attackers check that Microsoft Defender is ON via </a:t>
            </a:r>
            <a:br>
              <a:rPr lang="ru-RU" sz="4500" cap="none" dirty="0"/>
            </a:br>
            <a:r>
              <a:rPr lang="en-US" sz="4500" cap="none" dirty="0"/>
              <a:t>executing a malware from a password-protected archive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B94EB-05A9-44A8-93D1-80ACF2F8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99" y="1588477"/>
            <a:ext cx="6964477" cy="2787429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BF6F111-7523-47ED-86CB-F11875B7347F}"/>
              </a:ext>
            </a:extLst>
          </p:cNvPr>
          <p:cNvSpPr/>
          <p:nvPr/>
        </p:nvSpPr>
        <p:spPr>
          <a:xfrm flipH="1">
            <a:off x="3556588" y="-1004806"/>
            <a:ext cx="4211730" cy="7807485"/>
          </a:xfrm>
          <a:prstGeom prst="triangle">
            <a:avLst>
              <a:gd name="adj" fmla="val 49586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56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9F48C-C146-47B3-ACBC-FDA640B5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96CCE1-B425-4123-8C94-E7AD01DC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572"/>
            <a:ext cx="12192000" cy="1231900"/>
          </a:xfrm>
        </p:spPr>
        <p:txBody>
          <a:bodyPr>
            <a:noAutofit/>
          </a:bodyPr>
          <a:lstStyle/>
          <a:p>
            <a:pPr algn="ctr"/>
            <a:r>
              <a:rPr lang="en-US" sz="4500" cap="none" dirty="0"/>
              <a:t>Attackers check that Microsoft Defender is ON via </a:t>
            </a:r>
            <a:br>
              <a:rPr lang="ru-RU" sz="4500" cap="none" dirty="0"/>
            </a:br>
            <a:r>
              <a:rPr lang="en-US" sz="4500" cap="none" dirty="0"/>
              <a:t>executing a malware from a password-protected archive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B94EB-05A9-44A8-93D1-80ACF2F8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99" y="1588477"/>
            <a:ext cx="6964477" cy="2787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67725-E101-4592-86A5-2949EEE2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187" y="4417607"/>
            <a:ext cx="11477625" cy="22955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B1AAD3-0BA7-4D76-B2B4-338D2975B91A}"/>
              </a:ext>
            </a:extLst>
          </p:cNvPr>
          <p:cNvSpPr txBox="1"/>
          <p:nvPr/>
        </p:nvSpPr>
        <p:spPr>
          <a:xfrm>
            <a:off x="357187" y="3849369"/>
            <a:ext cx="60973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Segoe UI Semibold (Headings)"/>
              </a:rPr>
              <a:t>clear_extract_and_check.bat: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1EB45F4-5669-43EE-992B-AAA6608A7A75}"/>
              </a:ext>
            </a:extLst>
          </p:cNvPr>
          <p:cNvSpPr/>
          <p:nvPr/>
        </p:nvSpPr>
        <p:spPr>
          <a:xfrm rot="2160692" flipH="1">
            <a:off x="6325215" y="915769"/>
            <a:ext cx="6401321" cy="10110385"/>
          </a:xfrm>
          <a:prstGeom prst="triangle">
            <a:avLst>
              <a:gd name="adj" fmla="val 49586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62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082385" y="452018"/>
            <a:ext cx="10631562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Attack on MIC: DEMO</a:t>
            </a:r>
            <a:endParaRPr lang="en-US" cap="non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https://www.youtube.com/embed/AJV4UVaw8kg?vq=hd1440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94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8AE9BF7-4486-4EDD-8F96-8952AE8617F2}"/>
              </a:ext>
            </a:extLst>
          </p:cNvPr>
          <p:cNvSpPr/>
          <p:nvPr/>
        </p:nvSpPr>
        <p:spPr>
          <a:xfrm>
            <a:off x="6917871" y="4904736"/>
            <a:ext cx="1521279" cy="1011951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99405683-0234-457B-B5E7-16286BE9B1F8}"/>
              </a:ext>
            </a:extLst>
          </p:cNvPr>
          <p:cNvSpPr/>
          <p:nvPr/>
        </p:nvSpPr>
        <p:spPr>
          <a:xfrm rot="3324134" flipV="1">
            <a:off x="3296370" y="-289336"/>
            <a:ext cx="5214291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4282B-A3D5-49F9-8DF1-5DBD8492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89" y="933149"/>
            <a:ext cx="10391612" cy="4991702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63DB1EB5-5DBD-4659-B4F7-21B6BEBE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08CEAB-38B3-4845-8F37-1F5DC0F6149E}"/>
              </a:ext>
            </a:extLst>
          </p:cNvPr>
          <p:cNvSpPr/>
          <p:nvPr/>
        </p:nvSpPr>
        <p:spPr>
          <a:xfrm rot="5400000">
            <a:off x="1068409" y="1922210"/>
            <a:ext cx="4126527" cy="4575228"/>
          </a:xfrm>
          <a:custGeom>
            <a:avLst/>
            <a:gdLst>
              <a:gd name="connsiteX0" fmla="*/ 0 w 4433494"/>
              <a:gd name="connsiteY0" fmla="*/ 0 h 3818951"/>
              <a:gd name="connsiteX1" fmla="*/ 4433494 w 4433494"/>
              <a:gd name="connsiteY1" fmla="*/ 0 h 3818951"/>
              <a:gd name="connsiteX2" fmla="*/ 4433494 w 4433494"/>
              <a:gd name="connsiteY2" fmla="*/ 3818951 h 3818951"/>
              <a:gd name="connsiteX3" fmla="*/ 0 w 4433494"/>
              <a:gd name="connsiteY3" fmla="*/ 3818951 h 3818951"/>
              <a:gd name="connsiteX4" fmla="*/ 0 w 4433494"/>
              <a:gd name="connsiteY4" fmla="*/ 0 h 3818951"/>
              <a:gd name="connsiteX0" fmla="*/ 4433494 w 4524934"/>
              <a:gd name="connsiteY0" fmla="*/ 0 h 3818951"/>
              <a:gd name="connsiteX1" fmla="*/ 4433494 w 4524934"/>
              <a:gd name="connsiteY1" fmla="*/ 3818951 h 3818951"/>
              <a:gd name="connsiteX2" fmla="*/ 0 w 4524934"/>
              <a:gd name="connsiteY2" fmla="*/ 3818951 h 3818951"/>
              <a:gd name="connsiteX3" fmla="*/ 0 w 4524934"/>
              <a:gd name="connsiteY3" fmla="*/ 0 h 3818951"/>
              <a:gd name="connsiteX4" fmla="*/ 4524934 w 4524934"/>
              <a:gd name="connsiteY4" fmla="*/ 91440 h 3818951"/>
              <a:gd name="connsiteX0" fmla="*/ 4433494 w 4433494"/>
              <a:gd name="connsiteY0" fmla="*/ 0 h 3818951"/>
              <a:gd name="connsiteX1" fmla="*/ 4433494 w 4433494"/>
              <a:gd name="connsiteY1" fmla="*/ 3818951 h 3818951"/>
              <a:gd name="connsiteX2" fmla="*/ 0 w 4433494"/>
              <a:gd name="connsiteY2" fmla="*/ 3818951 h 3818951"/>
              <a:gd name="connsiteX3" fmla="*/ 0 w 4433494"/>
              <a:gd name="connsiteY3" fmla="*/ 0 h 3818951"/>
              <a:gd name="connsiteX4" fmla="*/ 2467534 w 4433494"/>
              <a:gd name="connsiteY4" fmla="*/ 25400 h 3818951"/>
              <a:gd name="connsiteX0" fmla="*/ 4433494 w 4433494"/>
              <a:gd name="connsiteY0" fmla="*/ 0 h 3818951"/>
              <a:gd name="connsiteX1" fmla="*/ 4433494 w 4433494"/>
              <a:gd name="connsiteY1" fmla="*/ 3818951 h 3818951"/>
              <a:gd name="connsiteX2" fmla="*/ 0 w 4433494"/>
              <a:gd name="connsiteY2" fmla="*/ 3818951 h 3818951"/>
              <a:gd name="connsiteX3" fmla="*/ 0 w 4433494"/>
              <a:gd name="connsiteY3" fmla="*/ 0 h 3818951"/>
              <a:gd name="connsiteX4" fmla="*/ 1669974 w 4433494"/>
              <a:gd name="connsiteY4" fmla="*/ 15240 h 3818951"/>
              <a:gd name="connsiteX0" fmla="*/ 4433494 w 4433494"/>
              <a:gd name="connsiteY0" fmla="*/ 15240 h 3834191"/>
              <a:gd name="connsiteX1" fmla="*/ 4433494 w 4433494"/>
              <a:gd name="connsiteY1" fmla="*/ 3834191 h 3834191"/>
              <a:gd name="connsiteX2" fmla="*/ 0 w 4433494"/>
              <a:gd name="connsiteY2" fmla="*/ 3834191 h 3834191"/>
              <a:gd name="connsiteX3" fmla="*/ 0 w 4433494"/>
              <a:gd name="connsiteY3" fmla="*/ 15240 h 3834191"/>
              <a:gd name="connsiteX4" fmla="*/ 1669974 w 4433494"/>
              <a:gd name="connsiteY4" fmla="*/ 0 h 3834191"/>
              <a:gd name="connsiteX0" fmla="*/ 4433494 w 4433494"/>
              <a:gd name="connsiteY0" fmla="*/ 0 h 3818951"/>
              <a:gd name="connsiteX1" fmla="*/ 4433494 w 4433494"/>
              <a:gd name="connsiteY1" fmla="*/ 3818951 h 3818951"/>
              <a:gd name="connsiteX2" fmla="*/ 0 w 4433494"/>
              <a:gd name="connsiteY2" fmla="*/ 3818951 h 3818951"/>
              <a:gd name="connsiteX3" fmla="*/ 0 w 4433494"/>
              <a:gd name="connsiteY3" fmla="*/ 0 h 3818951"/>
              <a:gd name="connsiteX4" fmla="*/ 1669974 w 4433494"/>
              <a:gd name="connsiteY4" fmla="*/ 15240 h 3818951"/>
              <a:gd name="connsiteX0" fmla="*/ 4433494 w 4433494"/>
              <a:gd name="connsiteY0" fmla="*/ 0 h 3818951"/>
              <a:gd name="connsiteX1" fmla="*/ 4433494 w 4433494"/>
              <a:gd name="connsiteY1" fmla="*/ 3818951 h 3818951"/>
              <a:gd name="connsiteX2" fmla="*/ 0 w 4433494"/>
              <a:gd name="connsiteY2" fmla="*/ 3818951 h 3818951"/>
              <a:gd name="connsiteX3" fmla="*/ 0 w 4433494"/>
              <a:gd name="connsiteY3" fmla="*/ 0 h 3818951"/>
              <a:gd name="connsiteX4" fmla="*/ 2292219 w 4433494"/>
              <a:gd name="connsiteY4" fmla="*/ 22369 h 3818951"/>
              <a:gd name="connsiteX0" fmla="*/ 4433494 w 4448229"/>
              <a:gd name="connsiteY0" fmla="*/ 11239 h 3830190"/>
              <a:gd name="connsiteX1" fmla="*/ 4448229 w 4448229"/>
              <a:gd name="connsiteY1" fmla="*/ 0 h 3830190"/>
              <a:gd name="connsiteX2" fmla="*/ 4433494 w 4448229"/>
              <a:gd name="connsiteY2" fmla="*/ 3830190 h 3830190"/>
              <a:gd name="connsiteX3" fmla="*/ 0 w 4448229"/>
              <a:gd name="connsiteY3" fmla="*/ 3830190 h 3830190"/>
              <a:gd name="connsiteX4" fmla="*/ 0 w 4448229"/>
              <a:gd name="connsiteY4" fmla="*/ 11239 h 3830190"/>
              <a:gd name="connsiteX5" fmla="*/ 2292219 w 4448229"/>
              <a:gd name="connsiteY5" fmla="*/ 33608 h 3830190"/>
              <a:gd name="connsiteX0" fmla="*/ 4433494 w 4433522"/>
              <a:gd name="connsiteY0" fmla="*/ 32628 h 3851579"/>
              <a:gd name="connsiteX1" fmla="*/ 3809611 w 4433522"/>
              <a:gd name="connsiteY1" fmla="*/ 0 h 3851579"/>
              <a:gd name="connsiteX2" fmla="*/ 4433494 w 4433522"/>
              <a:gd name="connsiteY2" fmla="*/ 3851579 h 3851579"/>
              <a:gd name="connsiteX3" fmla="*/ 0 w 4433522"/>
              <a:gd name="connsiteY3" fmla="*/ 3851579 h 3851579"/>
              <a:gd name="connsiteX4" fmla="*/ 0 w 4433522"/>
              <a:gd name="connsiteY4" fmla="*/ 32628 h 3851579"/>
              <a:gd name="connsiteX5" fmla="*/ 2292219 w 4433522"/>
              <a:gd name="connsiteY5" fmla="*/ 54997 h 3851579"/>
              <a:gd name="connsiteX0" fmla="*/ 4433494 w 4440044"/>
              <a:gd name="connsiteY0" fmla="*/ 0 h 3818951"/>
              <a:gd name="connsiteX1" fmla="*/ 4440044 w 4440044"/>
              <a:gd name="connsiteY1" fmla="*/ 3020 h 3818951"/>
              <a:gd name="connsiteX2" fmla="*/ 4433494 w 4440044"/>
              <a:gd name="connsiteY2" fmla="*/ 3818951 h 3818951"/>
              <a:gd name="connsiteX3" fmla="*/ 0 w 4440044"/>
              <a:gd name="connsiteY3" fmla="*/ 3818951 h 3818951"/>
              <a:gd name="connsiteX4" fmla="*/ 0 w 4440044"/>
              <a:gd name="connsiteY4" fmla="*/ 0 h 3818951"/>
              <a:gd name="connsiteX5" fmla="*/ 2292219 w 4440044"/>
              <a:gd name="connsiteY5" fmla="*/ 22369 h 3818951"/>
              <a:gd name="connsiteX0" fmla="*/ 4433494 w 4433525"/>
              <a:gd name="connsiteY0" fmla="*/ 0 h 3818951"/>
              <a:gd name="connsiteX1" fmla="*/ 3866926 w 4433525"/>
              <a:gd name="connsiteY1" fmla="*/ 3020 h 3818951"/>
              <a:gd name="connsiteX2" fmla="*/ 4433494 w 4433525"/>
              <a:gd name="connsiteY2" fmla="*/ 3818951 h 3818951"/>
              <a:gd name="connsiteX3" fmla="*/ 0 w 4433525"/>
              <a:gd name="connsiteY3" fmla="*/ 3818951 h 3818951"/>
              <a:gd name="connsiteX4" fmla="*/ 0 w 4433525"/>
              <a:gd name="connsiteY4" fmla="*/ 0 h 3818951"/>
              <a:gd name="connsiteX5" fmla="*/ 2292219 w 4433525"/>
              <a:gd name="connsiteY5" fmla="*/ 22369 h 3818951"/>
              <a:gd name="connsiteX0" fmla="*/ 4433494 w 4505547"/>
              <a:gd name="connsiteY0" fmla="*/ 0 h 3818951"/>
              <a:gd name="connsiteX1" fmla="*/ 4505547 w 4505547"/>
              <a:gd name="connsiteY1" fmla="*/ 623287 h 3818951"/>
              <a:gd name="connsiteX2" fmla="*/ 4433494 w 4505547"/>
              <a:gd name="connsiteY2" fmla="*/ 3818951 h 3818951"/>
              <a:gd name="connsiteX3" fmla="*/ 0 w 4505547"/>
              <a:gd name="connsiteY3" fmla="*/ 3818951 h 3818951"/>
              <a:gd name="connsiteX4" fmla="*/ 0 w 4505547"/>
              <a:gd name="connsiteY4" fmla="*/ 0 h 3818951"/>
              <a:gd name="connsiteX5" fmla="*/ 2292219 w 4505547"/>
              <a:gd name="connsiteY5" fmla="*/ 22369 h 3818951"/>
              <a:gd name="connsiteX0" fmla="*/ 3753936 w 4505547"/>
              <a:gd name="connsiteY0" fmla="*/ 0 h 3840340"/>
              <a:gd name="connsiteX1" fmla="*/ 4505547 w 4505547"/>
              <a:gd name="connsiteY1" fmla="*/ 644676 h 3840340"/>
              <a:gd name="connsiteX2" fmla="*/ 4433494 w 4505547"/>
              <a:gd name="connsiteY2" fmla="*/ 3840340 h 3840340"/>
              <a:gd name="connsiteX3" fmla="*/ 0 w 4505547"/>
              <a:gd name="connsiteY3" fmla="*/ 3840340 h 3840340"/>
              <a:gd name="connsiteX4" fmla="*/ 0 w 4505547"/>
              <a:gd name="connsiteY4" fmla="*/ 21389 h 3840340"/>
              <a:gd name="connsiteX5" fmla="*/ 2292219 w 4505547"/>
              <a:gd name="connsiteY5" fmla="*/ 43758 h 3840340"/>
              <a:gd name="connsiteX0" fmla="*/ 3753936 w 4472800"/>
              <a:gd name="connsiteY0" fmla="*/ 0 h 3840340"/>
              <a:gd name="connsiteX1" fmla="*/ 4472800 w 4472800"/>
              <a:gd name="connsiteY1" fmla="*/ 17279 h 3840340"/>
              <a:gd name="connsiteX2" fmla="*/ 4433494 w 4472800"/>
              <a:gd name="connsiteY2" fmla="*/ 3840340 h 3840340"/>
              <a:gd name="connsiteX3" fmla="*/ 0 w 4472800"/>
              <a:gd name="connsiteY3" fmla="*/ 3840340 h 3840340"/>
              <a:gd name="connsiteX4" fmla="*/ 0 w 4472800"/>
              <a:gd name="connsiteY4" fmla="*/ 21389 h 3840340"/>
              <a:gd name="connsiteX5" fmla="*/ 2292219 w 4472800"/>
              <a:gd name="connsiteY5" fmla="*/ 43758 h 3840340"/>
              <a:gd name="connsiteX0" fmla="*/ 3696624 w 4472800"/>
              <a:gd name="connsiteY0" fmla="*/ 25498 h 3823061"/>
              <a:gd name="connsiteX1" fmla="*/ 4472800 w 4472800"/>
              <a:gd name="connsiteY1" fmla="*/ 0 h 3823061"/>
              <a:gd name="connsiteX2" fmla="*/ 4433494 w 4472800"/>
              <a:gd name="connsiteY2" fmla="*/ 3823061 h 3823061"/>
              <a:gd name="connsiteX3" fmla="*/ 0 w 4472800"/>
              <a:gd name="connsiteY3" fmla="*/ 3823061 h 3823061"/>
              <a:gd name="connsiteX4" fmla="*/ 0 w 4472800"/>
              <a:gd name="connsiteY4" fmla="*/ 4110 h 3823061"/>
              <a:gd name="connsiteX5" fmla="*/ 2292219 w 4472800"/>
              <a:gd name="connsiteY5" fmla="*/ 26479 h 3823061"/>
              <a:gd name="connsiteX0" fmla="*/ 3696624 w 4433875"/>
              <a:gd name="connsiteY0" fmla="*/ 46887 h 3844450"/>
              <a:gd name="connsiteX1" fmla="*/ 4399113 w 4433875"/>
              <a:gd name="connsiteY1" fmla="*/ 0 h 3844450"/>
              <a:gd name="connsiteX2" fmla="*/ 4433494 w 4433875"/>
              <a:gd name="connsiteY2" fmla="*/ 3844450 h 3844450"/>
              <a:gd name="connsiteX3" fmla="*/ 0 w 4433875"/>
              <a:gd name="connsiteY3" fmla="*/ 3844450 h 3844450"/>
              <a:gd name="connsiteX4" fmla="*/ 0 w 4433875"/>
              <a:gd name="connsiteY4" fmla="*/ 25499 h 3844450"/>
              <a:gd name="connsiteX5" fmla="*/ 2292219 w 4433875"/>
              <a:gd name="connsiteY5" fmla="*/ 47868 h 3844450"/>
              <a:gd name="connsiteX0" fmla="*/ 3696624 w 4434077"/>
              <a:gd name="connsiteY0" fmla="*/ 25498 h 3823061"/>
              <a:gd name="connsiteX1" fmla="*/ 4415488 w 4434077"/>
              <a:gd name="connsiteY1" fmla="*/ 0 h 3823061"/>
              <a:gd name="connsiteX2" fmla="*/ 4433494 w 4434077"/>
              <a:gd name="connsiteY2" fmla="*/ 3823061 h 3823061"/>
              <a:gd name="connsiteX3" fmla="*/ 0 w 4434077"/>
              <a:gd name="connsiteY3" fmla="*/ 3823061 h 3823061"/>
              <a:gd name="connsiteX4" fmla="*/ 0 w 4434077"/>
              <a:gd name="connsiteY4" fmla="*/ 4110 h 3823061"/>
              <a:gd name="connsiteX5" fmla="*/ 2292219 w 4434077"/>
              <a:gd name="connsiteY5" fmla="*/ 26479 h 3823061"/>
              <a:gd name="connsiteX0" fmla="*/ 3688439 w 4434077"/>
              <a:gd name="connsiteY0" fmla="*/ 0 h 3840341"/>
              <a:gd name="connsiteX1" fmla="*/ 4415488 w 4434077"/>
              <a:gd name="connsiteY1" fmla="*/ 17280 h 3840341"/>
              <a:gd name="connsiteX2" fmla="*/ 4433494 w 4434077"/>
              <a:gd name="connsiteY2" fmla="*/ 3840341 h 3840341"/>
              <a:gd name="connsiteX3" fmla="*/ 0 w 4434077"/>
              <a:gd name="connsiteY3" fmla="*/ 3840341 h 3840341"/>
              <a:gd name="connsiteX4" fmla="*/ 0 w 4434077"/>
              <a:gd name="connsiteY4" fmla="*/ 21390 h 3840341"/>
              <a:gd name="connsiteX5" fmla="*/ 2292219 w 4434077"/>
              <a:gd name="connsiteY5" fmla="*/ 43759 h 3840341"/>
              <a:gd name="connsiteX0" fmla="*/ 3696627 w 4434077"/>
              <a:gd name="connsiteY0" fmla="*/ 25497 h 3823061"/>
              <a:gd name="connsiteX1" fmla="*/ 4415488 w 4434077"/>
              <a:gd name="connsiteY1" fmla="*/ 0 h 3823061"/>
              <a:gd name="connsiteX2" fmla="*/ 4433494 w 4434077"/>
              <a:gd name="connsiteY2" fmla="*/ 3823061 h 3823061"/>
              <a:gd name="connsiteX3" fmla="*/ 0 w 4434077"/>
              <a:gd name="connsiteY3" fmla="*/ 3823061 h 3823061"/>
              <a:gd name="connsiteX4" fmla="*/ 0 w 4434077"/>
              <a:gd name="connsiteY4" fmla="*/ 4110 h 3823061"/>
              <a:gd name="connsiteX5" fmla="*/ 2292219 w 4434077"/>
              <a:gd name="connsiteY5" fmla="*/ 26479 h 3823061"/>
              <a:gd name="connsiteX0" fmla="*/ 3696627 w 4433819"/>
              <a:gd name="connsiteY0" fmla="*/ 21387 h 3818951"/>
              <a:gd name="connsiteX1" fmla="*/ 4390928 w 4433819"/>
              <a:gd name="connsiteY1" fmla="*/ 17278 h 3818951"/>
              <a:gd name="connsiteX2" fmla="*/ 4433494 w 4433819"/>
              <a:gd name="connsiteY2" fmla="*/ 3818951 h 3818951"/>
              <a:gd name="connsiteX3" fmla="*/ 0 w 4433819"/>
              <a:gd name="connsiteY3" fmla="*/ 3818951 h 3818951"/>
              <a:gd name="connsiteX4" fmla="*/ 0 w 4433819"/>
              <a:gd name="connsiteY4" fmla="*/ 0 h 3818951"/>
              <a:gd name="connsiteX5" fmla="*/ 2292219 w 4433819"/>
              <a:gd name="connsiteY5" fmla="*/ 22369 h 3818951"/>
              <a:gd name="connsiteX0" fmla="*/ 3696627 w 4434747"/>
              <a:gd name="connsiteY0" fmla="*/ 21387 h 3818951"/>
              <a:gd name="connsiteX1" fmla="*/ 4431866 w 4434747"/>
              <a:gd name="connsiteY1" fmla="*/ 17278 h 3818951"/>
              <a:gd name="connsiteX2" fmla="*/ 4433494 w 4434747"/>
              <a:gd name="connsiteY2" fmla="*/ 3818951 h 3818951"/>
              <a:gd name="connsiteX3" fmla="*/ 0 w 4434747"/>
              <a:gd name="connsiteY3" fmla="*/ 3818951 h 3818951"/>
              <a:gd name="connsiteX4" fmla="*/ 0 w 4434747"/>
              <a:gd name="connsiteY4" fmla="*/ 0 h 3818951"/>
              <a:gd name="connsiteX5" fmla="*/ 2292219 w 4434747"/>
              <a:gd name="connsiteY5" fmla="*/ 22369 h 3818951"/>
              <a:gd name="connsiteX0" fmla="*/ 3696627 w 4433819"/>
              <a:gd name="connsiteY0" fmla="*/ 21387 h 3818951"/>
              <a:gd name="connsiteX1" fmla="*/ 4390929 w 4433819"/>
              <a:gd name="connsiteY1" fmla="*/ 17278 h 3818951"/>
              <a:gd name="connsiteX2" fmla="*/ 4433494 w 4433819"/>
              <a:gd name="connsiteY2" fmla="*/ 3818951 h 3818951"/>
              <a:gd name="connsiteX3" fmla="*/ 0 w 4433819"/>
              <a:gd name="connsiteY3" fmla="*/ 3818951 h 3818951"/>
              <a:gd name="connsiteX4" fmla="*/ 0 w 4433819"/>
              <a:gd name="connsiteY4" fmla="*/ 0 h 3818951"/>
              <a:gd name="connsiteX5" fmla="*/ 2292219 w 4433819"/>
              <a:gd name="connsiteY5" fmla="*/ 22369 h 3818951"/>
              <a:gd name="connsiteX0" fmla="*/ 3696627 w 4433819"/>
              <a:gd name="connsiteY0" fmla="*/ 21387 h 3818951"/>
              <a:gd name="connsiteX1" fmla="*/ 4390929 w 4433819"/>
              <a:gd name="connsiteY1" fmla="*/ 17278 h 3818951"/>
              <a:gd name="connsiteX2" fmla="*/ 4433494 w 4433819"/>
              <a:gd name="connsiteY2" fmla="*/ 3818951 h 3818951"/>
              <a:gd name="connsiteX3" fmla="*/ 0 w 4433819"/>
              <a:gd name="connsiteY3" fmla="*/ 3818951 h 3818951"/>
              <a:gd name="connsiteX4" fmla="*/ 0 w 4433819"/>
              <a:gd name="connsiteY4" fmla="*/ 0 h 3818951"/>
              <a:gd name="connsiteX5" fmla="*/ 2013846 w 4433819"/>
              <a:gd name="connsiteY5" fmla="*/ 22369 h 3818951"/>
              <a:gd name="connsiteX0" fmla="*/ 3696627 w 4433819"/>
              <a:gd name="connsiteY0" fmla="*/ 21387 h 3818951"/>
              <a:gd name="connsiteX1" fmla="*/ 4390929 w 4433819"/>
              <a:gd name="connsiteY1" fmla="*/ 17278 h 3818951"/>
              <a:gd name="connsiteX2" fmla="*/ 4433494 w 4433819"/>
              <a:gd name="connsiteY2" fmla="*/ 3818951 h 3818951"/>
              <a:gd name="connsiteX3" fmla="*/ 0 w 4433819"/>
              <a:gd name="connsiteY3" fmla="*/ 3818951 h 3818951"/>
              <a:gd name="connsiteX4" fmla="*/ 0 w 4433819"/>
              <a:gd name="connsiteY4" fmla="*/ 0 h 3818951"/>
              <a:gd name="connsiteX5" fmla="*/ 2112096 w 4433819"/>
              <a:gd name="connsiteY5" fmla="*/ 22369 h 3818951"/>
              <a:gd name="connsiteX0" fmla="*/ 3827626 w 4433819"/>
              <a:gd name="connsiteY0" fmla="*/ 21387 h 3818951"/>
              <a:gd name="connsiteX1" fmla="*/ 4390929 w 4433819"/>
              <a:gd name="connsiteY1" fmla="*/ 17278 h 3818951"/>
              <a:gd name="connsiteX2" fmla="*/ 4433494 w 4433819"/>
              <a:gd name="connsiteY2" fmla="*/ 3818951 h 3818951"/>
              <a:gd name="connsiteX3" fmla="*/ 0 w 4433819"/>
              <a:gd name="connsiteY3" fmla="*/ 3818951 h 3818951"/>
              <a:gd name="connsiteX4" fmla="*/ 0 w 4433819"/>
              <a:gd name="connsiteY4" fmla="*/ 0 h 3818951"/>
              <a:gd name="connsiteX5" fmla="*/ 2112096 w 4433819"/>
              <a:gd name="connsiteY5" fmla="*/ 22369 h 3818951"/>
              <a:gd name="connsiteX0" fmla="*/ 3884938 w 4433819"/>
              <a:gd name="connsiteY0" fmla="*/ 21387 h 3818951"/>
              <a:gd name="connsiteX1" fmla="*/ 4390929 w 4433819"/>
              <a:gd name="connsiteY1" fmla="*/ 17278 h 3818951"/>
              <a:gd name="connsiteX2" fmla="*/ 4433494 w 4433819"/>
              <a:gd name="connsiteY2" fmla="*/ 3818951 h 3818951"/>
              <a:gd name="connsiteX3" fmla="*/ 0 w 4433819"/>
              <a:gd name="connsiteY3" fmla="*/ 3818951 h 3818951"/>
              <a:gd name="connsiteX4" fmla="*/ 0 w 4433819"/>
              <a:gd name="connsiteY4" fmla="*/ 0 h 3818951"/>
              <a:gd name="connsiteX5" fmla="*/ 2112096 w 4433819"/>
              <a:gd name="connsiteY5" fmla="*/ 22369 h 381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819" h="3818951">
                <a:moveTo>
                  <a:pt x="3884938" y="21387"/>
                </a:moveTo>
                <a:lnTo>
                  <a:pt x="4390929" y="17278"/>
                </a:lnTo>
                <a:cubicBezTo>
                  <a:pt x="4386017" y="1294008"/>
                  <a:pt x="4438406" y="2542221"/>
                  <a:pt x="4433494" y="3818951"/>
                </a:cubicBezTo>
                <a:lnTo>
                  <a:pt x="0" y="3818951"/>
                </a:lnTo>
                <a:lnTo>
                  <a:pt x="0" y="0"/>
                </a:lnTo>
                <a:lnTo>
                  <a:pt x="2112096" y="22369"/>
                </a:lnTo>
              </a:path>
            </a:pathLst>
          </a:custGeom>
          <a:noFill/>
          <a:ln w="76200" cap="rnd">
            <a:solidFill>
              <a:srgbClr val="FF0000"/>
            </a:solidFill>
            <a:prstDash val="solid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A1EC66E2-8DDA-4F11-A03E-F8F90956F978}"/>
              </a:ext>
            </a:extLst>
          </p:cNvPr>
          <p:cNvSpPr/>
          <p:nvPr/>
        </p:nvSpPr>
        <p:spPr>
          <a:xfrm rot="2339238">
            <a:off x="5122632" y="3428879"/>
            <a:ext cx="548640" cy="54864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A5FBC3-DDF7-409C-9896-A0AFAB0D8E83}"/>
              </a:ext>
            </a:extLst>
          </p:cNvPr>
          <p:cNvSpPr txBox="1"/>
          <p:nvPr/>
        </p:nvSpPr>
        <p:spPr>
          <a:xfrm>
            <a:off x="2666689" y="848828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0) Disable Microsoft Defender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BCF278-BAFF-4A9C-B4B9-37B843F2E3E8}"/>
              </a:ext>
            </a:extLst>
          </p:cNvPr>
          <p:cNvSpPr/>
          <p:nvPr/>
        </p:nvSpPr>
        <p:spPr>
          <a:xfrm>
            <a:off x="2360582" y="1285933"/>
            <a:ext cx="4762106" cy="151014"/>
          </a:xfrm>
          <a:prstGeom prst="rect">
            <a:avLst/>
          </a:prstGeom>
          <a:solidFill>
            <a:srgbClr val="F22222"/>
          </a:solidFill>
          <a:ln cap="rnd">
            <a:solidFill>
              <a:srgbClr val="FFEB66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B82846C-9EFD-4E48-9DB5-4D620406A190}"/>
              </a:ext>
            </a:extLst>
          </p:cNvPr>
          <p:cNvSpPr/>
          <p:nvPr/>
        </p:nvSpPr>
        <p:spPr>
          <a:xfrm>
            <a:off x="2266639" y="1285933"/>
            <a:ext cx="303336" cy="2209107"/>
          </a:xfrm>
          <a:prstGeom prst="downArrow">
            <a:avLst>
              <a:gd name="adj1" fmla="val 50000"/>
              <a:gd name="adj2" fmla="val 110762"/>
            </a:avLst>
          </a:prstGeom>
          <a:solidFill>
            <a:srgbClr val="F22222"/>
          </a:solidFill>
          <a:ln>
            <a:solidFill>
              <a:srgbClr val="FFE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AA91CA-153E-4A27-A088-EC42AED5CC78}"/>
              </a:ext>
            </a:extLst>
          </p:cNvPr>
          <p:cNvSpPr/>
          <p:nvPr/>
        </p:nvSpPr>
        <p:spPr>
          <a:xfrm>
            <a:off x="2399632" y="1292604"/>
            <a:ext cx="228007" cy="137672"/>
          </a:xfrm>
          <a:prstGeom prst="rect">
            <a:avLst/>
          </a:prstGeom>
          <a:solidFill>
            <a:srgbClr val="F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CF197-DFE7-4726-A5CB-DAFB68A38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86" t="56767" r="30206" b="5011"/>
          <a:stretch/>
        </p:blipFill>
        <p:spPr>
          <a:xfrm>
            <a:off x="10923271" y="4604208"/>
            <a:ext cx="1229319" cy="10884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2B2DD7-C5B6-439E-AFD2-33EA91348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02" t="56279" r="30190" b="5499"/>
          <a:stretch/>
        </p:blipFill>
        <p:spPr>
          <a:xfrm>
            <a:off x="10540020" y="2797532"/>
            <a:ext cx="1229319" cy="10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1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AE6FF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AE6FF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C 0.00182 1.48148E-6 0.00339 0.00278 0.00339 0.00625 C 0.00339 0.00972 0.00182 0.01273 -6.25E-7 0.01273 C -0.00182 0.01273 -0.00325 0.00972 -0.00325 0.00625 C -0.00325 0.00278 -0.00182 1.48148E-6 -6.25E-7 1.48148E-6 Z " pathEditMode="fixed" rAng="0" ptsTypes="AAAAA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5" grpId="1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45DAF3-9B0D-4AB2-A58F-E8A268C5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"/>
            <a:ext cx="10058400" cy="82296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Thread modeling Microsoft Defender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8046FD1-7EB9-427C-85E1-4055247E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7BA34-963D-44A3-A769-EE5EE0F3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0" y="296119"/>
            <a:ext cx="10923188" cy="65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64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36F9ED-5BF6-15A1-597C-75486C1F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109690"/>
            <a:ext cx="11316028" cy="4869180"/>
          </a:xfrm>
        </p:spPr>
        <p:txBody>
          <a:bodyPr>
            <a:normAutofit/>
          </a:bodyPr>
          <a:lstStyle/>
          <a:p>
            <a:r>
              <a:rPr lang="en-US" dirty="0"/>
              <a:t> Microsoft Defender app removes malware files via call: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CMD fails to launch mimikatz with 	STATUS_VIRUS_INFECTED (0xC0000906)</a:t>
            </a:r>
            <a:br>
              <a:rPr lang="ru-RU" dirty="0"/>
            </a:br>
            <a:r>
              <a:rPr lang="en-US" dirty="0"/>
              <a:t>	that is returned to block launching a malware app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941597-C8E0-9DC5-EBF5-C209E21D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815"/>
            <a:ext cx="10058400" cy="956128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BA417-61A4-8074-A6BF-CBF91174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4" y="1814513"/>
            <a:ext cx="10002031" cy="1581830"/>
          </a:xfrm>
          <a:prstGeom prst="rect">
            <a:avLst/>
          </a:prstGeom>
          <a:ln>
            <a:solidFill>
              <a:srgbClr val="00FFFF"/>
            </a:solidFill>
          </a:ln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72E1CEB-AEE8-AC20-97A3-E55DC6B0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56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36F9ED-5BF6-15A1-597C-75486C1F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48" y="1109690"/>
            <a:ext cx="11655552" cy="4869180"/>
          </a:xfrm>
        </p:spPr>
        <p:txBody>
          <a:bodyPr>
            <a:normAutofit/>
          </a:bodyPr>
          <a:lstStyle/>
          <a:p>
            <a:r>
              <a:rPr lang="en-US" dirty="0"/>
              <a:t> Microsoft Defender app removes malware files via call: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CMD fails to launch mimikatz with 	STATUS_VIRUS_INFECTED (0xC0000906)</a:t>
            </a:r>
            <a:br>
              <a:rPr lang="ru-RU" dirty="0"/>
            </a:br>
            <a:r>
              <a:rPr lang="en-US" dirty="0"/>
              <a:t>	that is returned to block launching a malware app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941597-C8E0-9DC5-EBF5-C209E21D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815"/>
            <a:ext cx="10058400" cy="956128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BA417-61A4-8074-A6BF-CBF91174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4" y="1814513"/>
            <a:ext cx="10002031" cy="1581830"/>
          </a:xfrm>
          <a:prstGeom prst="rect">
            <a:avLst/>
          </a:prstGeom>
          <a:ln>
            <a:solidFill>
              <a:srgbClr val="00FFFF"/>
            </a:solidFill>
          </a:ln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C551AAE2-B18C-4539-8A8F-FDA24A8AC4CB}"/>
              </a:ext>
            </a:extLst>
          </p:cNvPr>
          <p:cNvSpPr/>
          <p:nvPr/>
        </p:nvSpPr>
        <p:spPr>
          <a:xfrm>
            <a:off x="1685544" y="5456424"/>
            <a:ext cx="9945624" cy="1044892"/>
          </a:xfrm>
          <a:prstGeom prst="wedgeEllipseCallout">
            <a:avLst>
              <a:gd name="adj1" fmla="val 46205"/>
              <a:gd name="adj2" fmla="val 75083"/>
            </a:avLst>
          </a:prstGeom>
          <a:solidFill>
            <a:srgbClr val="0000CC"/>
          </a:solidFill>
          <a:ln w="222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600" dirty="0">
                <a:solidFill>
                  <a:schemeClr val="tx1"/>
                </a:solidFill>
              </a:rPr>
              <a:t>Which driver returns this status?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F97678F-F427-EBE2-33CD-146E2C3A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921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732D94-FAC5-67CF-48E0-9608DE70D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06190"/>
            <a:ext cx="11887202" cy="4050792"/>
          </a:xfrm>
        </p:spPr>
        <p:txBody>
          <a:bodyPr/>
          <a:lstStyle/>
          <a:p>
            <a:r>
              <a:rPr lang="en-US" dirty="0"/>
              <a:t> It register a mini-filter via </a:t>
            </a:r>
            <a:r>
              <a:rPr lang="en-US" dirty="0" err="1"/>
              <a:t>FltRegisterFilter</a:t>
            </a:r>
            <a:r>
              <a:rPr lang="en-US" dirty="0"/>
              <a:t>()</a:t>
            </a:r>
          </a:p>
          <a:p>
            <a:r>
              <a:rPr lang="en-US" dirty="0"/>
              <a:t> It prevents launching a malware</a:t>
            </a:r>
            <a:r>
              <a:rPr lang="ru-RU" dirty="0"/>
              <a:t> </a:t>
            </a:r>
            <a:r>
              <a:rPr lang="en-US" dirty="0"/>
              <a:t>app via post-create callback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0A58FD-E9E1-5A12-A73D-A70A4EC5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nn-NO" cap="none" dirty="0"/>
              <a:t>Microsoft Defender Antivirus Mini-Filter Driver (WdFilter)</a:t>
            </a:r>
            <a:endParaRPr lang="en-US" cap="none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DECF262-CCCE-E36F-6F4E-B1300123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19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732D94-FAC5-67CF-48E0-9608DE70D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06190"/>
            <a:ext cx="11887202" cy="4050792"/>
          </a:xfrm>
        </p:spPr>
        <p:txBody>
          <a:bodyPr/>
          <a:lstStyle/>
          <a:p>
            <a:r>
              <a:rPr lang="en-US" dirty="0"/>
              <a:t> It register a mini-filter via </a:t>
            </a:r>
            <a:r>
              <a:rPr lang="en-US" dirty="0" err="1"/>
              <a:t>FltRegisterFilter</a:t>
            </a:r>
            <a:r>
              <a:rPr lang="en-US" dirty="0"/>
              <a:t>()</a:t>
            </a:r>
          </a:p>
          <a:p>
            <a:r>
              <a:rPr lang="en-US" dirty="0"/>
              <a:t> It prevents launching a malware</a:t>
            </a:r>
            <a:r>
              <a:rPr lang="ru-RU" dirty="0"/>
              <a:t> </a:t>
            </a:r>
            <a:r>
              <a:rPr lang="en-US" dirty="0"/>
              <a:t>app via post-create callback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0A58FD-E9E1-5A12-A73D-A70A4EC5E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nn-NO" cap="none" dirty="0"/>
              <a:t>Microsoft Defender Antivirus Mini-Filter Driver (WdFilter)</a:t>
            </a:r>
            <a:endParaRPr lang="en-US" cap="non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26F050-985E-EA32-6512-7019FE25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32" y="2621534"/>
            <a:ext cx="9393382" cy="3210931"/>
          </a:xfrm>
          <a:prstGeom prst="rect">
            <a:avLst/>
          </a:prstGeom>
          <a:ln>
            <a:solidFill>
              <a:srgbClr val="00FFFF"/>
            </a:solidFill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DECF262-CCCE-E36F-6F4E-B1300123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32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732D94-FAC5-67CF-48E0-9608DE70D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06190"/>
            <a:ext cx="11887202" cy="4050792"/>
          </a:xfrm>
        </p:spPr>
        <p:txBody>
          <a:bodyPr/>
          <a:lstStyle/>
          <a:p>
            <a:r>
              <a:rPr lang="en-US" dirty="0"/>
              <a:t> It register a mini-filter via </a:t>
            </a:r>
            <a:r>
              <a:rPr lang="en-US" dirty="0" err="1"/>
              <a:t>FltRegisterFilter</a:t>
            </a:r>
            <a:r>
              <a:rPr lang="en-US" dirty="0"/>
              <a:t>()</a:t>
            </a:r>
          </a:p>
          <a:p>
            <a:r>
              <a:rPr lang="en-US" dirty="0"/>
              <a:t> It prevents launching a malware</a:t>
            </a:r>
            <a:r>
              <a:rPr lang="ru-RU" dirty="0"/>
              <a:t> </a:t>
            </a:r>
            <a:r>
              <a:rPr lang="en-US" dirty="0"/>
              <a:t>app via post-create callback </a:t>
            </a:r>
          </a:p>
          <a:p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DECF262-CCCE-E36F-6F4E-B1300123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02FDA-997B-49CF-8180-04505A6B2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32" y="2621534"/>
            <a:ext cx="9393382" cy="3210931"/>
          </a:xfrm>
          <a:prstGeom prst="rect">
            <a:avLst/>
          </a:prstGeom>
          <a:ln>
            <a:solidFill>
              <a:srgbClr val="00FFFF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94F3CF-E3C3-49F4-A2EE-99D613600725}"/>
              </a:ext>
            </a:extLst>
          </p:cNvPr>
          <p:cNvGrpSpPr/>
          <p:nvPr/>
        </p:nvGrpSpPr>
        <p:grpSpPr>
          <a:xfrm>
            <a:off x="2570184" y="4926017"/>
            <a:ext cx="7865590" cy="1660496"/>
            <a:chOff x="2814024" y="5002217"/>
            <a:chExt cx="7865590" cy="1660496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304CA861-A6D5-41EF-B992-3E6579BD1F88}"/>
                </a:ext>
              </a:extLst>
            </p:cNvPr>
            <p:cNvSpPr/>
            <p:nvPr/>
          </p:nvSpPr>
          <p:spPr>
            <a:xfrm>
              <a:off x="2814024" y="5002217"/>
              <a:ext cx="7865590" cy="1660496"/>
            </a:xfrm>
            <a:prstGeom prst="wedgeEllipseCallout">
              <a:avLst>
                <a:gd name="adj1" fmla="val 47713"/>
                <a:gd name="adj2" fmla="val 59519"/>
              </a:avLst>
            </a:prstGeom>
            <a:solidFill>
              <a:srgbClr val="0000CC"/>
            </a:solidFill>
            <a:ln w="22225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439275-642F-4408-9244-176748CC613E}"/>
                </a:ext>
              </a:extLst>
            </p:cNvPr>
            <p:cNvSpPr txBox="1"/>
            <p:nvPr/>
          </p:nvSpPr>
          <p:spPr>
            <a:xfrm>
              <a:off x="3434369" y="5138262"/>
              <a:ext cx="662489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Defender is still able to </a:t>
              </a:r>
              <a:b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</a:b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rPr>
                <a:t>access apps memory. But how?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D8C94D4-13E6-44E7-9403-9BBAB5A7E109}"/>
              </a:ext>
            </a:extLst>
          </p:cNvPr>
          <p:cNvSpPr/>
          <p:nvPr/>
        </p:nvSpPr>
        <p:spPr>
          <a:xfrm>
            <a:off x="1286232" y="3536383"/>
            <a:ext cx="9393382" cy="446337"/>
          </a:xfrm>
          <a:prstGeom prst="rect">
            <a:avLst/>
          </a:prstGeom>
          <a:solidFill>
            <a:srgbClr val="33BFF0">
              <a:alpha val="30000"/>
            </a:srgbClr>
          </a:solidFill>
          <a:ln w="38100">
            <a:solidFill>
              <a:srgbClr val="33B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3E7DBCE6-E166-44FD-8B95-07F2E373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nn-NO" cap="none" dirty="0"/>
              <a:t>Microsoft Defender Antivirus Mini-Filter Driver (WdFilter)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135315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1ABC00-06F2-1A1B-B351-74114EF7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27952" flipH="1">
            <a:off x="1093934" y="4291491"/>
            <a:ext cx="2053919" cy="2132312"/>
          </a:xfrm>
          <a:prstGeom prst="rect">
            <a:avLst/>
          </a:prstGeom>
        </p:spPr>
      </p:pic>
      <p:sp>
        <p:nvSpPr>
          <p:cNvPr id="26" name="Title 3">
            <a:extLst>
              <a:ext uri="{FF2B5EF4-FFF2-40B4-BE49-F238E27FC236}">
                <a16:creationId xmlns:a16="http://schemas.microsoft.com/office/drawing/2014/main" id="{D1015E93-9DF9-4C70-8EA5-122CEB2A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" y="95815"/>
            <a:ext cx="12133811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Step2: Attackers want to block apps memory inspection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2E6EB-BAF5-44DD-AC77-5CEF92A42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8" t="45006" r="2739" b="6206"/>
          <a:stretch/>
        </p:blipFill>
        <p:spPr>
          <a:xfrm>
            <a:off x="696134" y="1210282"/>
            <a:ext cx="10613572" cy="2265624"/>
          </a:xfrm>
          <a:prstGeom prst="rect">
            <a:avLst/>
          </a:prstGeom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0DC3B113-66CB-4C83-9BD5-F826D60DC570}"/>
              </a:ext>
            </a:extLst>
          </p:cNvPr>
          <p:cNvSpPr/>
          <p:nvPr/>
        </p:nvSpPr>
        <p:spPr>
          <a:xfrm rot="2339238">
            <a:off x="4020208" y="2211922"/>
            <a:ext cx="731520" cy="73152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6F8E87-7549-476F-B134-894C781E0E3B}"/>
              </a:ext>
            </a:extLst>
          </p:cNvPr>
          <p:cNvSpPr/>
          <p:nvPr/>
        </p:nvSpPr>
        <p:spPr>
          <a:xfrm>
            <a:off x="3597102" y="3475907"/>
            <a:ext cx="472093" cy="421926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C97B8A-C09A-492E-A775-C91E3899137D}"/>
              </a:ext>
            </a:extLst>
          </p:cNvPr>
          <p:cNvSpPr/>
          <p:nvPr/>
        </p:nvSpPr>
        <p:spPr>
          <a:xfrm>
            <a:off x="2971370" y="4467390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7FA2A6-7426-4250-BC9B-B29A564C06AC}"/>
              </a:ext>
            </a:extLst>
          </p:cNvPr>
          <p:cNvSpPr/>
          <p:nvPr/>
        </p:nvSpPr>
        <p:spPr>
          <a:xfrm>
            <a:off x="3253024" y="4064358"/>
            <a:ext cx="242276" cy="21526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0FB1911C-4324-49EE-A9A2-DE8635D4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9374302-A747-00C3-8CD0-052AEAD2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>
            <a:normAutofit/>
          </a:bodyPr>
          <a:lstStyle/>
          <a:p>
            <a:r>
              <a:rPr lang="en-US" sz="4800" dirty="0"/>
              <a:t>Defender opens a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77336-971B-40F0-B04E-1523F771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904252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945A1F4-3686-489F-B51D-D75A46AC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43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CEC97A-2CFD-4FDD-994C-EB92AE27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060047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4168C48-232F-12E8-0AE5-780933F7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33555FE-3394-6E7C-3899-EACDB04F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>
            <a:normAutofit/>
          </a:bodyPr>
          <a:lstStyle/>
          <a:p>
            <a:r>
              <a:rPr lang="en-US" sz="4800" dirty="0"/>
              <a:t>Defender opens a process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BBFD42-9F48-041F-EEC1-E4E31E23358C}"/>
              </a:ext>
            </a:extLst>
          </p:cNvPr>
          <p:cNvSpPr/>
          <p:nvPr/>
        </p:nvSpPr>
        <p:spPr>
          <a:xfrm>
            <a:off x="6996018" y="2741731"/>
            <a:ext cx="2253" cy="1657549"/>
          </a:xfrm>
          <a:custGeom>
            <a:avLst/>
            <a:gdLst>
              <a:gd name="connsiteX0" fmla="*/ 0 w 1979271"/>
              <a:gd name="connsiteY0" fmla="*/ 11574 h 2233914"/>
              <a:gd name="connsiteX1" fmla="*/ 1979271 w 1979271"/>
              <a:gd name="connsiteY1" fmla="*/ 0 h 2233914"/>
              <a:gd name="connsiteX2" fmla="*/ 1979271 w 1979271"/>
              <a:gd name="connsiteY2" fmla="*/ 0 h 2233914"/>
              <a:gd name="connsiteX3" fmla="*/ 1979271 w 1979271"/>
              <a:gd name="connsiteY3" fmla="*/ 2233914 h 2233914"/>
              <a:gd name="connsiteX0" fmla="*/ 0 w 1979271"/>
              <a:gd name="connsiteY0" fmla="*/ 11574 h 2233914"/>
              <a:gd name="connsiteX1" fmla="*/ 1979271 w 1979271"/>
              <a:gd name="connsiteY1" fmla="*/ 0 h 2233914"/>
              <a:gd name="connsiteX2" fmla="*/ 1979271 w 1979271"/>
              <a:gd name="connsiteY2" fmla="*/ 2233914 h 2233914"/>
              <a:gd name="connsiteX0" fmla="*/ 0 w 354996"/>
              <a:gd name="connsiteY0" fmla="*/ 8287 h 2233914"/>
              <a:gd name="connsiteX1" fmla="*/ 354996 w 354996"/>
              <a:gd name="connsiteY1" fmla="*/ 0 h 2233914"/>
              <a:gd name="connsiteX2" fmla="*/ 354996 w 354996"/>
              <a:gd name="connsiteY2" fmla="*/ 2233914 h 2233914"/>
              <a:gd name="connsiteX0" fmla="*/ 0 w 354996"/>
              <a:gd name="connsiteY0" fmla="*/ 0 h 2225627"/>
              <a:gd name="connsiteX1" fmla="*/ 354996 w 354996"/>
              <a:gd name="connsiteY1" fmla="*/ 2225627 h 2225627"/>
              <a:gd name="connsiteX0" fmla="*/ 8756 w 8756"/>
              <a:gd name="connsiteY0" fmla="*/ 0 h 1502563"/>
              <a:gd name="connsiteX1" fmla="*/ 0 w 8756"/>
              <a:gd name="connsiteY1" fmla="*/ 1502563 h 1502563"/>
              <a:gd name="connsiteX0" fmla="*/ 6915 w 6915"/>
              <a:gd name="connsiteY0" fmla="*/ 0 h 10000"/>
              <a:gd name="connsiteX1" fmla="*/ 0 w 6915"/>
              <a:gd name="connsiteY1" fmla="*/ 10000 h 10000"/>
              <a:gd name="connsiteX0" fmla="*/ 10000 w 10000"/>
              <a:gd name="connsiteY0" fmla="*/ 0 h 9992"/>
              <a:gd name="connsiteX1" fmla="*/ 0 w 10000"/>
              <a:gd name="connsiteY1" fmla="*/ 9992 h 9992"/>
              <a:gd name="connsiteX0" fmla="*/ 5539 w 5539"/>
              <a:gd name="connsiteY0" fmla="*/ 0 h 10000"/>
              <a:gd name="connsiteX1" fmla="*/ 0 w 5539"/>
              <a:gd name="connsiteY1" fmla="*/ 10000 h 10000"/>
              <a:gd name="connsiteX0" fmla="*/ 10000 w 10000"/>
              <a:gd name="connsiteY0" fmla="*/ 0 h 9992"/>
              <a:gd name="connsiteX1" fmla="*/ 0 w 10000"/>
              <a:gd name="connsiteY1" fmla="*/ 9992 h 9992"/>
              <a:gd name="connsiteX0" fmla="*/ 2294 w 6668"/>
              <a:gd name="connsiteY0" fmla="*/ 0 h 10008"/>
              <a:gd name="connsiteX1" fmla="*/ 4374 w 6668"/>
              <a:gd name="connsiteY1" fmla="*/ 10008 h 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8" h="10008">
                <a:moveTo>
                  <a:pt x="2294" y="0"/>
                </a:moveTo>
                <a:cubicBezTo>
                  <a:pt x="-6410" y="3339"/>
                  <a:pt x="13078" y="6669"/>
                  <a:pt x="4374" y="10008"/>
                </a:cubicBez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D41B22-CDF9-43F8-961F-E804006FA91D}"/>
              </a:ext>
            </a:extLst>
          </p:cNvPr>
          <p:cNvCxnSpPr>
            <a:cxnSpLocks/>
          </p:cNvCxnSpPr>
          <p:nvPr/>
        </p:nvCxnSpPr>
        <p:spPr>
          <a:xfrm flipH="1">
            <a:off x="4995182" y="1941677"/>
            <a:ext cx="967078" cy="0"/>
          </a:xfrm>
          <a:prstGeom prst="line">
            <a:avLst/>
          </a:prstGeom>
          <a:ln w="190500">
            <a:solidFill>
              <a:srgbClr val="FFFF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7">
            <a:extLst>
              <a:ext uri="{FF2B5EF4-FFF2-40B4-BE49-F238E27FC236}">
                <a16:creationId xmlns:a16="http://schemas.microsoft.com/office/drawing/2014/main" id="{70629EC8-0D99-4F76-9AEA-C6D60350DEE0}"/>
              </a:ext>
            </a:extLst>
          </p:cNvPr>
          <p:cNvSpPr/>
          <p:nvPr/>
        </p:nvSpPr>
        <p:spPr>
          <a:xfrm>
            <a:off x="5958323" y="1941677"/>
            <a:ext cx="1036451" cy="802803"/>
          </a:xfrm>
          <a:custGeom>
            <a:avLst/>
            <a:gdLst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3" fmla="*/ 1034415 w 2068830"/>
              <a:gd name="connsiteY3" fmla="*/ 799426 h 1598851"/>
              <a:gd name="connsiteX4" fmla="*/ 1034373 w 2068830"/>
              <a:gd name="connsiteY4" fmla="*/ 0 h 1598851"/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0" fmla="*/ 0 w 1034460"/>
              <a:gd name="connsiteY0" fmla="*/ 0 h 802803"/>
              <a:gd name="connsiteX1" fmla="*/ 633857 w 1034460"/>
              <a:gd name="connsiteY1" fmla="*/ 167644 h 802803"/>
              <a:gd name="connsiteX2" fmla="*/ 1034448 w 1034460"/>
              <a:gd name="connsiteY2" fmla="*/ 802803 h 802803"/>
              <a:gd name="connsiteX3" fmla="*/ 42 w 1034460"/>
              <a:gd name="connsiteY3" fmla="*/ 799426 h 802803"/>
              <a:gd name="connsiteX4" fmla="*/ 0 w 1034460"/>
              <a:gd name="connsiteY4" fmla="*/ 0 h 802803"/>
              <a:gd name="connsiteX0" fmla="*/ 0 w 1034460"/>
              <a:gd name="connsiteY0" fmla="*/ 0 h 802803"/>
              <a:gd name="connsiteX1" fmla="*/ 675767 w 1034460"/>
              <a:gd name="connsiteY1" fmla="*/ 139069 h 802803"/>
              <a:gd name="connsiteX2" fmla="*/ 1034448 w 1034460"/>
              <a:gd name="connsiteY2" fmla="*/ 802803 h 80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4460" h="802803" stroke="0" extrusionOk="0">
                <a:moveTo>
                  <a:pt x="0" y="0"/>
                </a:moveTo>
                <a:cubicBezTo>
                  <a:pt x="229499" y="-7"/>
                  <a:pt x="452485" y="58969"/>
                  <a:pt x="633857" y="167644"/>
                </a:cubicBezTo>
                <a:cubicBezTo>
                  <a:pt x="887782" y="319792"/>
                  <a:pt x="1035806" y="554492"/>
                  <a:pt x="1034448" y="802803"/>
                </a:cubicBezTo>
                <a:lnTo>
                  <a:pt x="42" y="799426"/>
                </a:lnTo>
                <a:cubicBezTo>
                  <a:pt x="28" y="532951"/>
                  <a:pt x="14" y="266475"/>
                  <a:pt x="0" y="0"/>
                </a:cubicBezTo>
                <a:close/>
              </a:path>
              <a:path w="1034460" h="802803" fill="none">
                <a:moveTo>
                  <a:pt x="0" y="0"/>
                </a:moveTo>
                <a:cubicBezTo>
                  <a:pt x="229499" y="-7"/>
                  <a:pt x="494395" y="30394"/>
                  <a:pt x="675767" y="139069"/>
                </a:cubicBezTo>
                <a:cubicBezTo>
                  <a:pt x="929692" y="291217"/>
                  <a:pt x="1035806" y="554492"/>
                  <a:pt x="1034448" y="802803"/>
                </a:cubicBezTo>
              </a:path>
            </a:pathLst>
          </a:custGeom>
          <a:ln w="190500">
            <a:solidFill>
              <a:srgbClr val="FFFF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881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A56408-A0D6-40F9-BD16-30252EC56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060047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0D87AA7D-07BC-9765-015B-C6A92DD3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6F8FCBA-68F5-15EE-9069-BA0DB39D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>
            <a:normAutofit/>
          </a:bodyPr>
          <a:lstStyle/>
          <a:p>
            <a:r>
              <a:rPr lang="en-US" sz="4800" dirty="0"/>
              <a:t>Defender opens a process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CB5DE-C166-4160-ADAD-94A38C9C2121}"/>
              </a:ext>
            </a:extLst>
          </p:cNvPr>
          <p:cNvSpPr/>
          <p:nvPr/>
        </p:nvSpPr>
        <p:spPr>
          <a:xfrm>
            <a:off x="6996018" y="2741731"/>
            <a:ext cx="2253" cy="1657549"/>
          </a:xfrm>
          <a:custGeom>
            <a:avLst/>
            <a:gdLst>
              <a:gd name="connsiteX0" fmla="*/ 0 w 1979271"/>
              <a:gd name="connsiteY0" fmla="*/ 11574 h 2233914"/>
              <a:gd name="connsiteX1" fmla="*/ 1979271 w 1979271"/>
              <a:gd name="connsiteY1" fmla="*/ 0 h 2233914"/>
              <a:gd name="connsiteX2" fmla="*/ 1979271 w 1979271"/>
              <a:gd name="connsiteY2" fmla="*/ 0 h 2233914"/>
              <a:gd name="connsiteX3" fmla="*/ 1979271 w 1979271"/>
              <a:gd name="connsiteY3" fmla="*/ 2233914 h 2233914"/>
              <a:gd name="connsiteX0" fmla="*/ 0 w 1979271"/>
              <a:gd name="connsiteY0" fmla="*/ 11574 h 2233914"/>
              <a:gd name="connsiteX1" fmla="*/ 1979271 w 1979271"/>
              <a:gd name="connsiteY1" fmla="*/ 0 h 2233914"/>
              <a:gd name="connsiteX2" fmla="*/ 1979271 w 1979271"/>
              <a:gd name="connsiteY2" fmla="*/ 2233914 h 2233914"/>
              <a:gd name="connsiteX0" fmla="*/ 0 w 354996"/>
              <a:gd name="connsiteY0" fmla="*/ 8287 h 2233914"/>
              <a:gd name="connsiteX1" fmla="*/ 354996 w 354996"/>
              <a:gd name="connsiteY1" fmla="*/ 0 h 2233914"/>
              <a:gd name="connsiteX2" fmla="*/ 354996 w 354996"/>
              <a:gd name="connsiteY2" fmla="*/ 2233914 h 2233914"/>
              <a:gd name="connsiteX0" fmla="*/ 0 w 354996"/>
              <a:gd name="connsiteY0" fmla="*/ 0 h 2225627"/>
              <a:gd name="connsiteX1" fmla="*/ 354996 w 354996"/>
              <a:gd name="connsiteY1" fmla="*/ 2225627 h 2225627"/>
              <a:gd name="connsiteX0" fmla="*/ 8756 w 8756"/>
              <a:gd name="connsiteY0" fmla="*/ 0 h 1502563"/>
              <a:gd name="connsiteX1" fmla="*/ 0 w 8756"/>
              <a:gd name="connsiteY1" fmla="*/ 1502563 h 1502563"/>
              <a:gd name="connsiteX0" fmla="*/ 6915 w 6915"/>
              <a:gd name="connsiteY0" fmla="*/ 0 h 10000"/>
              <a:gd name="connsiteX1" fmla="*/ 0 w 6915"/>
              <a:gd name="connsiteY1" fmla="*/ 10000 h 10000"/>
              <a:gd name="connsiteX0" fmla="*/ 10000 w 10000"/>
              <a:gd name="connsiteY0" fmla="*/ 0 h 9992"/>
              <a:gd name="connsiteX1" fmla="*/ 0 w 10000"/>
              <a:gd name="connsiteY1" fmla="*/ 9992 h 9992"/>
              <a:gd name="connsiteX0" fmla="*/ 5539 w 5539"/>
              <a:gd name="connsiteY0" fmla="*/ 0 h 10000"/>
              <a:gd name="connsiteX1" fmla="*/ 0 w 5539"/>
              <a:gd name="connsiteY1" fmla="*/ 10000 h 10000"/>
              <a:gd name="connsiteX0" fmla="*/ 10000 w 10000"/>
              <a:gd name="connsiteY0" fmla="*/ 0 h 9992"/>
              <a:gd name="connsiteX1" fmla="*/ 0 w 10000"/>
              <a:gd name="connsiteY1" fmla="*/ 9992 h 9992"/>
              <a:gd name="connsiteX0" fmla="*/ 2294 w 6668"/>
              <a:gd name="connsiteY0" fmla="*/ 0 h 10008"/>
              <a:gd name="connsiteX1" fmla="*/ 4374 w 6668"/>
              <a:gd name="connsiteY1" fmla="*/ 10008 h 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8" h="10008">
                <a:moveTo>
                  <a:pt x="2294" y="0"/>
                </a:moveTo>
                <a:cubicBezTo>
                  <a:pt x="-6410" y="3339"/>
                  <a:pt x="13078" y="6669"/>
                  <a:pt x="4374" y="10008"/>
                </a:cubicBez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314894-8260-468B-98DF-EA25ADAB4043}"/>
              </a:ext>
            </a:extLst>
          </p:cNvPr>
          <p:cNvCxnSpPr>
            <a:cxnSpLocks/>
          </p:cNvCxnSpPr>
          <p:nvPr/>
        </p:nvCxnSpPr>
        <p:spPr>
          <a:xfrm flipH="1">
            <a:off x="4995182" y="1941677"/>
            <a:ext cx="967078" cy="0"/>
          </a:xfrm>
          <a:prstGeom prst="line">
            <a:avLst/>
          </a:prstGeom>
          <a:ln w="190500">
            <a:solidFill>
              <a:srgbClr val="FFFF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7">
            <a:extLst>
              <a:ext uri="{FF2B5EF4-FFF2-40B4-BE49-F238E27FC236}">
                <a16:creationId xmlns:a16="http://schemas.microsoft.com/office/drawing/2014/main" id="{C3F03A1C-3DA7-4A11-BCC2-2140F6F4D17D}"/>
              </a:ext>
            </a:extLst>
          </p:cNvPr>
          <p:cNvSpPr/>
          <p:nvPr/>
        </p:nvSpPr>
        <p:spPr>
          <a:xfrm>
            <a:off x="5958323" y="1941677"/>
            <a:ext cx="1036451" cy="802803"/>
          </a:xfrm>
          <a:custGeom>
            <a:avLst/>
            <a:gdLst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3" fmla="*/ 1034415 w 2068830"/>
              <a:gd name="connsiteY3" fmla="*/ 799426 h 1598851"/>
              <a:gd name="connsiteX4" fmla="*/ 1034373 w 2068830"/>
              <a:gd name="connsiteY4" fmla="*/ 0 h 1598851"/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0" fmla="*/ 0 w 1034460"/>
              <a:gd name="connsiteY0" fmla="*/ 0 h 802803"/>
              <a:gd name="connsiteX1" fmla="*/ 633857 w 1034460"/>
              <a:gd name="connsiteY1" fmla="*/ 167644 h 802803"/>
              <a:gd name="connsiteX2" fmla="*/ 1034448 w 1034460"/>
              <a:gd name="connsiteY2" fmla="*/ 802803 h 802803"/>
              <a:gd name="connsiteX3" fmla="*/ 42 w 1034460"/>
              <a:gd name="connsiteY3" fmla="*/ 799426 h 802803"/>
              <a:gd name="connsiteX4" fmla="*/ 0 w 1034460"/>
              <a:gd name="connsiteY4" fmla="*/ 0 h 802803"/>
              <a:gd name="connsiteX0" fmla="*/ 0 w 1034460"/>
              <a:gd name="connsiteY0" fmla="*/ 0 h 802803"/>
              <a:gd name="connsiteX1" fmla="*/ 675767 w 1034460"/>
              <a:gd name="connsiteY1" fmla="*/ 139069 h 802803"/>
              <a:gd name="connsiteX2" fmla="*/ 1034448 w 1034460"/>
              <a:gd name="connsiteY2" fmla="*/ 802803 h 80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4460" h="802803" stroke="0" extrusionOk="0">
                <a:moveTo>
                  <a:pt x="0" y="0"/>
                </a:moveTo>
                <a:cubicBezTo>
                  <a:pt x="229499" y="-7"/>
                  <a:pt x="452485" y="58969"/>
                  <a:pt x="633857" y="167644"/>
                </a:cubicBezTo>
                <a:cubicBezTo>
                  <a:pt x="887782" y="319792"/>
                  <a:pt x="1035806" y="554492"/>
                  <a:pt x="1034448" y="802803"/>
                </a:cubicBezTo>
                <a:lnTo>
                  <a:pt x="42" y="799426"/>
                </a:lnTo>
                <a:cubicBezTo>
                  <a:pt x="28" y="532951"/>
                  <a:pt x="14" y="266475"/>
                  <a:pt x="0" y="0"/>
                </a:cubicBezTo>
                <a:close/>
              </a:path>
              <a:path w="1034460" h="802803" fill="none">
                <a:moveTo>
                  <a:pt x="0" y="0"/>
                </a:moveTo>
                <a:cubicBezTo>
                  <a:pt x="229499" y="-7"/>
                  <a:pt x="494395" y="30394"/>
                  <a:pt x="675767" y="139069"/>
                </a:cubicBezTo>
                <a:cubicBezTo>
                  <a:pt x="929692" y="291217"/>
                  <a:pt x="1035806" y="554492"/>
                  <a:pt x="1034448" y="802803"/>
                </a:cubicBezTo>
              </a:path>
            </a:pathLst>
          </a:custGeom>
          <a:ln w="190500">
            <a:solidFill>
              <a:srgbClr val="FFFF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93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4E4445D-6772-48E6-B8E6-6134C439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59042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2B0A27-42F6-64D5-6697-09DFFAEEF121}"/>
              </a:ext>
            </a:extLst>
          </p:cNvPr>
          <p:cNvSpPr/>
          <p:nvPr/>
        </p:nvSpPr>
        <p:spPr>
          <a:xfrm>
            <a:off x="0" y="2536370"/>
            <a:ext cx="12192000" cy="4321629"/>
          </a:xfrm>
          <a:prstGeom prst="rect">
            <a:avLst/>
          </a:prstGeom>
          <a:solidFill>
            <a:srgbClr val="000000">
              <a:alpha val="8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3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38474E4-D255-81A7-58CD-61D0B8B9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254"/>
            <a:ext cx="12192000" cy="1030147"/>
          </a:xfrm>
        </p:spPr>
        <p:txBody>
          <a:bodyPr>
            <a:noAutofit/>
          </a:bodyPr>
          <a:lstStyle/>
          <a:p>
            <a:pPr algn="ctr"/>
            <a:r>
              <a:rPr lang="en-US" sz="4400" cap="none" dirty="0"/>
              <a:t>DEBUG PRIVILEGE ALLOWS TO GET FULL ACCESS TO ALL APPS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5BA214-90D2-73CA-4867-A9A8A16E9E88}"/>
              </a:ext>
            </a:extLst>
          </p:cNvPr>
          <p:cNvSpPr/>
          <p:nvPr/>
        </p:nvSpPr>
        <p:spPr>
          <a:xfrm>
            <a:off x="355600" y="2752003"/>
            <a:ext cx="11480800" cy="34730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rtlCol="0" anchor="t"/>
          <a:lstStyle/>
          <a:p>
            <a:pPr algn="ctr"/>
            <a:r>
              <a:rPr lang="en-US" sz="31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100" b="1" i="0" dirty="0">
                <a:solidFill>
                  <a:srgbClr val="33BFF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Microsoft Defender</a:t>
            </a:r>
            <a:r>
              <a:rPr lang="en-US" sz="3100" b="1" i="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has a </a:t>
            </a:r>
            <a:r>
              <a:rPr lang="en-US" sz="3100" b="1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SeDebugPrivilege</a:t>
            </a:r>
            <a:r>
              <a:rPr lang="en-US" sz="31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privilege </a:t>
            </a:r>
            <a:br>
              <a:rPr lang="en-US" sz="31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1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open apps owned by another account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ACEA87-2F6F-4277-BBF6-33A56CD92553}"/>
              </a:ext>
            </a:extLst>
          </p:cNvPr>
          <p:cNvGrpSpPr/>
          <p:nvPr/>
        </p:nvGrpSpPr>
        <p:grpSpPr>
          <a:xfrm>
            <a:off x="1387093" y="3867324"/>
            <a:ext cx="8909813" cy="2109985"/>
            <a:chOff x="2204577" y="2794103"/>
            <a:chExt cx="8909813" cy="21099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89D622-F375-672C-68B4-564F30280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9" t="11251" r="19098" b="8636"/>
            <a:stretch/>
          </p:blipFill>
          <p:spPr>
            <a:xfrm>
              <a:off x="2204578" y="2794103"/>
              <a:ext cx="8909812" cy="14780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5AE435-ACDB-188C-4854-004E5AF8B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0" t="52883" r="22388" b="10159"/>
            <a:stretch/>
          </p:blipFill>
          <p:spPr>
            <a:xfrm>
              <a:off x="2204577" y="4287712"/>
              <a:ext cx="8909813" cy="616376"/>
            </a:xfrm>
            <a:prstGeom prst="rect">
              <a:avLst/>
            </a:prstGeom>
          </p:spPr>
        </p:pic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314C03A-9921-11BC-717A-9230046D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5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BED1B78-21EC-4D79-9A46-1BB73E6F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3" y="503951"/>
            <a:ext cx="5878976" cy="2850607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14C8D67-AB0C-4ADB-9893-2BACABE26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09458"/>
              </p:ext>
            </p:extLst>
          </p:nvPr>
        </p:nvGraphicFramePr>
        <p:xfrm>
          <a:off x="2482088" y="5076907"/>
          <a:ext cx="9194800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4204">
                  <a:extLst>
                    <a:ext uri="{9D8B030D-6E8A-4147-A177-3AD203B41FA5}">
                      <a16:colId xmlns:a16="http://schemas.microsoft.com/office/drawing/2014/main" val="3967464743"/>
                    </a:ext>
                  </a:extLst>
                </a:gridCol>
                <a:gridCol w="4540596">
                  <a:extLst>
                    <a:ext uri="{9D8B030D-6E8A-4147-A177-3AD203B41FA5}">
                      <a16:colId xmlns:a16="http://schemas.microsoft.com/office/drawing/2014/main" val="2920892301"/>
                    </a:ext>
                  </a:extLst>
                </a:gridCol>
              </a:tblGrid>
              <a:tr h="282776"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PowerShell 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3"/>
                        </a:rPr>
                        <a:t>PowerShellRunner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4"/>
                        </a:rPr>
                        <a:t>P1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5"/>
                        </a:rPr>
                        <a:t>P2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9087"/>
                  </a:ext>
                </a:extLst>
              </a:tr>
              <a:tr h="282776"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Herpaderping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6"/>
                        </a:rPr>
                        <a:t>H1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888814"/>
                  </a:ext>
                </a:extLst>
              </a:tr>
              <a:tr h="282776"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Code Injection into the whitelisted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7"/>
                        </a:rPr>
                        <a:t> I1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8"/>
                        </a:rPr>
                        <a:t>UltimateWDACBypassList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285985"/>
                  </a:ext>
                </a:extLst>
              </a:tr>
              <a:tr h="282776">
                <a:tc gridSpan="2"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LockBit Ransomware abuse Windows Defender command line to load payload,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hlinkClick r:id="rId9"/>
                        </a:rPr>
                        <a:t>L1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Times New Roman" panose="02020603050405020304" pitchFamily="18" charset="0"/>
                        </a:rPr>
                        <a:t>Microsoft published a list of built-in apps that can be abused to bypass Windows Defender, </a:t>
                      </a:r>
                      <a:r>
                        <a:rPr lang="en-US" sz="1600" dirty="0">
                          <a:latin typeface="+mn-lt"/>
                          <a:cs typeface="Times New Roman" panose="02020603050405020304" pitchFamily="18" charset="0"/>
                          <a:hlinkClick r:id="rId10"/>
                        </a:rPr>
                        <a:t>M1</a:t>
                      </a:r>
                      <a:endParaRPr lang="en-US" sz="16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820716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0D73CCE3-111A-4E9B-9BD6-DBD10D3C27AB}"/>
              </a:ext>
            </a:extLst>
          </p:cNvPr>
          <p:cNvSpPr/>
          <p:nvPr/>
        </p:nvSpPr>
        <p:spPr>
          <a:xfrm>
            <a:off x="2563368" y="4699252"/>
            <a:ext cx="347980" cy="329606"/>
          </a:xfrm>
          <a:prstGeom prst="ellipse">
            <a:avLst/>
          </a:prstGeom>
          <a:solidFill>
            <a:srgbClr val="FF17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7CE3E-AC1E-4719-8E41-C14AA6958C0C}"/>
              </a:ext>
            </a:extLst>
          </p:cNvPr>
          <p:cNvSpPr txBox="1"/>
          <p:nvPr/>
        </p:nvSpPr>
        <p:spPr>
          <a:xfrm>
            <a:off x="2960370" y="4701741"/>
            <a:ext cx="5495568" cy="369332"/>
          </a:xfrm>
          <a:prstGeom prst="rect">
            <a:avLst/>
          </a:prstGeom>
          <a:solidFill>
            <a:srgbClr val="0000FF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cs typeface="Times New Roman" panose="02020603050405020304" pitchFamily="18" charset="0"/>
              </a:rPr>
              <a:t>Attacks via Windows Built-in and Whitelist Apps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6FEAC0-2A18-4A37-9725-F07CC6AE7E4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068830" y="1950720"/>
            <a:ext cx="668528" cy="2748532"/>
          </a:xfrm>
          <a:prstGeom prst="line">
            <a:avLst/>
          </a:prstGeom>
          <a:ln w="3810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7">
            <a:extLst>
              <a:ext uri="{FF2B5EF4-FFF2-40B4-BE49-F238E27FC236}">
                <a16:creationId xmlns:a16="http://schemas.microsoft.com/office/drawing/2014/main" id="{90B14E2E-6063-43A9-800A-0F140559A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332222"/>
              </p:ext>
            </p:extLst>
          </p:nvPr>
        </p:nvGraphicFramePr>
        <p:xfrm>
          <a:off x="6096000" y="2806150"/>
          <a:ext cx="5984240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1120">
                  <a:extLst>
                    <a:ext uri="{9D8B030D-6E8A-4147-A177-3AD203B41FA5}">
                      <a16:colId xmlns:a16="http://schemas.microsoft.com/office/drawing/2014/main" val="396746474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20892301"/>
                    </a:ext>
                  </a:extLst>
                </a:gridCol>
              </a:tblGrid>
              <a:tr h="282776"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Packing, Obfuscation, Encryption,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11"/>
                        </a:rPr>
                        <a:t>FuckThatPacker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269087"/>
                  </a:ext>
                </a:extLst>
              </a:tr>
              <a:tr h="282776"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Token Impersonation: </a:t>
                      </a:r>
                      <a:b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Abusing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TrustedInstaller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to stop 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12"/>
                        </a:rPr>
                        <a:t>DefenderSwitch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13"/>
                        </a:rPr>
                        <a:t>T1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14"/>
                        </a:rPr>
                        <a:t>DefenderStop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888814"/>
                  </a:ext>
                </a:extLst>
              </a:tr>
              <a:tr h="282776"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Custom loader bypass kernel callbacks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15"/>
                        </a:rPr>
                        <a:t>DarkLoadLibrary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285985"/>
                  </a:ext>
                </a:extLst>
              </a:tr>
            </a:tbl>
          </a:graphicData>
        </a:graphic>
      </p:graphicFrame>
      <p:sp>
        <p:nvSpPr>
          <p:cNvPr id="33" name="Oval 32">
            <a:extLst>
              <a:ext uri="{FF2B5EF4-FFF2-40B4-BE49-F238E27FC236}">
                <a16:creationId xmlns:a16="http://schemas.microsoft.com/office/drawing/2014/main" id="{796610DF-FA6E-4466-A27A-46D436A125ED}"/>
              </a:ext>
            </a:extLst>
          </p:cNvPr>
          <p:cNvSpPr/>
          <p:nvPr/>
        </p:nvSpPr>
        <p:spPr>
          <a:xfrm>
            <a:off x="6739128" y="2428495"/>
            <a:ext cx="347980" cy="329606"/>
          </a:xfrm>
          <a:prstGeom prst="ellipse">
            <a:avLst/>
          </a:prstGeom>
          <a:solidFill>
            <a:srgbClr val="FF17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0787F-4C7E-4664-A7F0-4AC58446C3FA}"/>
              </a:ext>
            </a:extLst>
          </p:cNvPr>
          <p:cNvSpPr txBox="1"/>
          <p:nvPr/>
        </p:nvSpPr>
        <p:spPr>
          <a:xfrm>
            <a:off x="7087107" y="2430984"/>
            <a:ext cx="4993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cs typeface="Times New Roman" panose="02020603050405020304" pitchFamily="18" charset="0"/>
              </a:rPr>
              <a:t>Attacks via internals techniques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CAF456-E428-49DD-9519-542825E76A83}"/>
              </a:ext>
            </a:extLst>
          </p:cNvPr>
          <p:cNvCxnSpPr>
            <a:cxnSpLocks/>
          </p:cNvCxnSpPr>
          <p:nvPr/>
        </p:nvCxnSpPr>
        <p:spPr>
          <a:xfrm flipV="1">
            <a:off x="3380740" y="992929"/>
            <a:ext cx="3091180" cy="4"/>
          </a:xfrm>
          <a:prstGeom prst="line">
            <a:avLst/>
          </a:prstGeom>
          <a:ln w="3810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50E1B5-8EB8-401A-9CBD-24E8C4234FB2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471920" y="992933"/>
            <a:ext cx="441198" cy="1435562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3">
            <a:extLst>
              <a:ext uri="{FF2B5EF4-FFF2-40B4-BE49-F238E27FC236}">
                <a16:creationId xmlns:a16="http://schemas.microsoft.com/office/drawing/2014/main" id="{26E7B862-13B1-4961-9D14-224B1191339D}"/>
              </a:ext>
            </a:extLst>
          </p:cNvPr>
          <p:cNvSpPr txBox="1">
            <a:spLocks/>
          </p:cNvSpPr>
          <p:nvPr/>
        </p:nvSpPr>
        <p:spPr>
          <a:xfrm>
            <a:off x="640080" y="0"/>
            <a:ext cx="10488168" cy="944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User-mode Attacks: 1, 2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14DC6106-3AE1-4DFA-B041-654966E3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0495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988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E2F5C-D988-45A0-8F07-6F685C40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0600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D7AC216-229D-70C2-CB92-7EF0186E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Defender opens a process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02ABA-362A-1541-6EAF-2B3DCEEE1245}"/>
              </a:ext>
            </a:extLst>
          </p:cNvPr>
          <p:cNvSpPr/>
          <p:nvPr/>
        </p:nvSpPr>
        <p:spPr>
          <a:xfrm>
            <a:off x="6952418" y="2741758"/>
            <a:ext cx="1178552" cy="3332229"/>
          </a:xfrm>
          <a:custGeom>
            <a:avLst/>
            <a:gdLst>
              <a:gd name="connsiteX0" fmla="*/ 0 w 3103554"/>
              <a:gd name="connsiteY0" fmla="*/ 0 h 4027990"/>
              <a:gd name="connsiteX1" fmla="*/ 1979271 w 3103554"/>
              <a:gd name="connsiteY1" fmla="*/ 23149 h 4027990"/>
              <a:gd name="connsiteX2" fmla="*/ 1979271 w 3103554"/>
              <a:gd name="connsiteY2" fmla="*/ 23149 h 4027990"/>
              <a:gd name="connsiteX3" fmla="*/ 2013995 w 3103554"/>
              <a:gd name="connsiteY3" fmla="*/ 2106592 h 4027990"/>
              <a:gd name="connsiteX4" fmla="*/ 2974694 w 3103554"/>
              <a:gd name="connsiteY4" fmla="*/ 2835797 h 4027990"/>
              <a:gd name="connsiteX5" fmla="*/ 3067291 w 3103554"/>
              <a:gd name="connsiteY5" fmla="*/ 4027990 h 4027990"/>
              <a:gd name="connsiteX0" fmla="*/ 0 w 3103554"/>
              <a:gd name="connsiteY0" fmla="*/ 0 h 4027990"/>
              <a:gd name="connsiteX1" fmla="*/ 1979271 w 3103554"/>
              <a:gd name="connsiteY1" fmla="*/ 23149 h 4027990"/>
              <a:gd name="connsiteX2" fmla="*/ 2013995 w 3103554"/>
              <a:gd name="connsiteY2" fmla="*/ 2106592 h 4027990"/>
              <a:gd name="connsiteX3" fmla="*/ 2974694 w 3103554"/>
              <a:gd name="connsiteY3" fmla="*/ 2835797 h 4027990"/>
              <a:gd name="connsiteX4" fmla="*/ 3067291 w 3103554"/>
              <a:gd name="connsiteY4" fmla="*/ 4027990 h 4027990"/>
              <a:gd name="connsiteX0" fmla="*/ 0 w 3103554"/>
              <a:gd name="connsiteY0" fmla="*/ 0 h 4027990"/>
              <a:gd name="connsiteX1" fmla="*/ 2013995 w 3103554"/>
              <a:gd name="connsiteY1" fmla="*/ 2106592 h 4027990"/>
              <a:gd name="connsiteX2" fmla="*/ 2974694 w 3103554"/>
              <a:gd name="connsiteY2" fmla="*/ 2835797 h 4027990"/>
              <a:gd name="connsiteX3" fmla="*/ 3067291 w 3103554"/>
              <a:gd name="connsiteY3" fmla="*/ 4027990 h 4027990"/>
              <a:gd name="connsiteX0" fmla="*/ 39598 w 1173282"/>
              <a:gd name="connsiteY0" fmla="*/ 0 h 3230791"/>
              <a:gd name="connsiteX1" fmla="*/ 83723 w 1173282"/>
              <a:gd name="connsiteY1" fmla="*/ 1309393 h 3230791"/>
              <a:gd name="connsiteX2" fmla="*/ 1044422 w 1173282"/>
              <a:gd name="connsiteY2" fmla="*/ 2038598 h 3230791"/>
              <a:gd name="connsiteX3" fmla="*/ 1137019 w 1173282"/>
              <a:gd name="connsiteY3" fmla="*/ 3230791 h 3230791"/>
              <a:gd name="connsiteX0" fmla="*/ 43093 w 1176777"/>
              <a:gd name="connsiteY0" fmla="*/ 0 h 3230791"/>
              <a:gd name="connsiteX1" fmla="*/ 87218 w 1176777"/>
              <a:gd name="connsiteY1" fmla="*/ 1309393 h 3230791"/>
              <a:gd name="connsiteX2" fmla="*/ 1047917 w 1176777"/>
              <a:gd name="connsiteY2" fmla="*/ 2038598 h 3230791"/>
              <a:gd name="connsiteX3" fmla="*/ 1140514 w 1176777"/>
              <a:gd name="connsiteY3" fmla="*/ 3230791 h 3230791"/>
              <a:gd name="connsiteX0" fmla="*/ 44126 w 1177810"/>
              <a:gd name="connsiteY0" fmla="*/ 0 h 3230791"/>
              <a:gd name="connsiteX1" fmla="*/ 88251 w 1177810"/>
              <a:gd name="connsiteY1" fmla="*/ 1309393 h 3230791"/>
              <a:gd name="connsiteX2" fmla="*/ 1048950 w 1177810"/>
              <a:gd name="connsiteY2" fmla="*/ 2038598 h 3230791"/>
              <a:gd name="connsiteX3" fmla="*/ 1141547 w 1177810"/>
              <a:gd name="connsiteY3" fmla="*/ 3230791 h 3230791"/>
              <a:gd name="connsiteX0" fmla="*/ 32040 w 1165724"/>
              <a:gd name="connsiteY0" fmla="*/ 0 h 3230791"/>
              <a:gd name="connsiteX1" fmla="*/ 76165 w 1165724"/>
              <a:gd name="connsiteY1" fmla="*/ 1309393 h 3230791"/>
              <a:gd name="connsiteX2" fmla="*/ 1036864 w 1165724"/>
              <a:gd name="connsiteY2" fmla="*/ 2038598 h 3230791"/>
              <a:gd name="connsiteX3" fmla="*/ 1129461 w 1165724"/>
              <a:gd name="connsiteY3" fmla="*/ 3230791 h 3230791"/>
              <a:gd name="connsiteX0" fmla="*/ 27580 w 1161264"/>
              <a:gd name="connsiteY0" fmla="*/ 0 h 3230791"/>
              <a:gd name="connsiteX1" fmla="*/ 71705 w 1161264"/>
              <a:gd name="connsiteY1" fmla="*/ 1309393 h 3230791"/>
              <a:gd name="connsiteX2" fmla="*/ 1032404 w 1161264"/>
              <a:gd name="connsiteY2" fmla="*/ 2038598 h 3230791"/>
              <a:gd name="connsiteX3" fmla="*/ 1125001 w 1161264"/>
              <a:gd name="connsiteY3" fmla="*/ 3230791 h 3230791"/>
              <a:gd name="connsiteX0" fmla="*/ 20290 w 1153974"/>
              <a:gd name="connsiteY0" fmla="*/ 0 h 3230791"/>
              <a:gd name="connsiteX1" fmla="*/ 64415 w 1153974"/>
              <a:gd name="connsiteY1" fmla="*/ 1309393 h 3230791"/>
              <a:gd name="connsiteX2" fmla="*/ 1025114 w 1153974"/>
              <a:gd name="connsiteY2" fmla="*/ 2038598 h 3230791"/>
              <a:gd name="connsiteX3" fmla="*/ 1117711 w 1153974"/>
              <a:gd name="connsiteY3" fmla="*/ 3230791 h 3230791"/>
              <a:gd name="connsiteX0" fmla="*/ 11296 w 1144980"/>
              <a:gd name="connsiteY0" fmla="*/ 0 h 3230791"/>
              <a:gd name="connsiteX1" fmla="*/ 55421 w 1144980"/>
              <a:gd name="connsiteY1" fmla="*/ 1309393 h 3230791"/>
              <a:gd name="connsiteX2" fmla="*/ 1016120 w 1144980"/>
              <a:gd name="connsiteY2" fmla="*/ 2038598 h 3230791"/>
              <a:gd name="connsiteX3" fmla="*/ 1108717 w 1144980"/>
              <a:gd name="connsiteY3" fmla="*/ 3230791 h 3230791"/>
              <a:gd name="connsiteX0" fmla="*/ 8107 w 1141791"/>
              <a:gd name="connsiteY0" fmla="*/ 0 h 3230791"/>
              <a:gd name="connsiteX1" fmla="*/ 52232 w 1141791"/>
              <a:gd name="connsiteY1" fmla="*/ 1309393 h 3230791"/>
              <a:gd name="connsiteX2" fmla="*/ 1012931 w 1141791"/>
              <a:gd name="connsiteY2" fmla="*/ 2038598 h 3230791"/>
              <a:gd name="connsiteX3" fmla="*/ 1105528 w 1141791"/>
              <a:gd name="connsiteY3" fmla="*/ 3230791 h 3230791"/>
              <a:gd name="connsiteX0" fmla="*/ 44126 w 1177810"/>
              <a:gd name="connsiteY0" fmla="*/ 0 h 3244926"/>
              <a:gd name="connsiteX1" fmla="*/ 88251 w 1177810"/>
              <a:gd name="connsiteY1" fmla="*/ 1323528 h 3244926"/>
              <a:gd name="connsiteX2" fmla="*/ 1048950 w 1177810"/>
              <a:gd name="connsiteY2" fmla="*/ 2052733 h 3244926"/>
              <a:gd name="connsiteX3" fmla="*/ 1141547 w 1177810"/>
              <a:gd name="connsiteY3" fmla="*/ 3244926 h 3244926"/>
              <a:gd name="connsiteX0" fmla="*/ 30547 w 1164231"/>
              <a:gd name="connsiteY0" fmla="*/ 0 h 3244926"/>
              <a:gd name="connsiteX1" fmla="*/ 74672 w 1164231"/>
              <a:gd name="connsiteY1" fmla="*/ 1323528 h 3244926"/>
              <a:gd name="connsiteX2" fmla="*/ 1035371 w 1164231"/>
              <a:gd name="connsiteY2" fmla="*/ 2052733 h 3244926"/>
              <a:gd name="connsiteX3" fmla="*/ 1127968 w 1164231"/>
              <a:gd name="connsiteY3" fmla="*/ 3244926 h 3244926"/>
              <a:gd name="connsiteX0" fmla="*/ 26841 w 1160525"/>
              <a:gd name="connsiteY0" fmla="*/ 0 h 3244926"/>
              <a:gd name="connsiteX1" fmla="*/ 70966 w 1160525"/>
              <a:gd name="connsiteY1" fmla="*/ 1323528 h 3244926"/>
              <a:gd name="connsiteX2" fmla="*/ 1031665 w 1160525"/>
              <a:gd name="connsiteY2" fmla="*/ 2052733 h 3244926"/>
              <a:gd name="connsiteX3" fmla="*/ 1124262 w 1160525"/>
              <a:gd name="connsiteY3" fmla="*/ 3244926 h 3244926"/>
              <a:gd name="connsiteX0" fmla="*/ 31264 w 1164948"/>
              <a:gd name="connsiteY0" fmla="*/ 0 h 3244926"/>
              <a:gd name="connsiteX1" fmla="*/ 75389 w 1164948"/>
              <a:gd name="connsiteY1" fmla="*/ 1323528 h 3244926"/>
              <a:gd name="connsiteX2" fmla="*/ 1036088 w 1164948"/>
              <a:gd name="connsiteY2" fmla="*/ 2052733 h 3244926"/>
              <a:gd name="connsiteX3" fmla="*/ 1128685 w 1164948"/>
              <a:gd name="connsiteY3" fmla="*/ 3244926 h 3244926"/>
              <a:gd name="connsiteX0" fmla="*/ 26414 w 1160098"/>
              <a:gd name="connsiteY0" fmla="*/ 0 h 3244926"/>
              <a:gd name="connsiteX1" fmla="*/ 70539 w 1160098"/>
              <a:gd name="connsiteY1" fmla="*/ 1323528 h 3244926"/>
              <a:gd name="connsiteX2" fmla="*/ 1031238 w 1160098"/>
              <a:gd name="connsiteY2" fmla="*/ 2052733 h 3244926"/>
              <a:gd name="connsiteX3" fmla="*/ 1123835 w 1160098"/>
              <a:gd name="connsiteY3" fmla="*/ 3244926 h 3244926"/>
              <a:gd name="connsiteX0" fmla="*/ 24326 w 1158010"/>
              <a:gd name="connsiteY0" fmla="*/ 0 h 3244926"/>
              <a:gd name="connsiteX1" fmla="*/ 68451 w 1158010"/>
              <a:gd name="connsiteY1" fmla="*/ 1323528 h 3244926"/>
              <a:gd name="connsiteX2" fmla="*/ 1029150 w 1158010"/>
              <a:gd name="connsiteY2" fmla="*/ 2052733 h 3244926"/>
              <a:gd name="connsiteX3" fmla="*/ 1121747 w 1158010"/>
              <a:gd name="connsiteY3" fmla="*/ 3244926 h 3244926"/>
              <a:gd name="connsiteX0" fmla="*/ 41823 w 1175507"/>
              <a:gd name="connsiteY0" fmla="*/ 0 h 3244926"/>
              <a:gd name="connsiteX1" fmla="*/ 85948 w 1175507"/>
              <a:gd name="connsiteY1" fmla="*/ 1323528 h 3244926"/>
              <a:gd name="connsiteX2" fmla="*/ 1046647 w 1175507"/>
              <a:gd name="connsiteY2" fmla="*/ 2052733 h 3244926"/>
              <a:gd name="connsiteX3" fmla="*/ 1139244 w 1175507"/>
              <a:gd name="connsiteY3" fmla="*/ 3244926 h 3244926"/>
              <a:gd name="connsiteX0" fmla="*/ 41825 w 1175509"/>
              <a:gd name="connsiteY0" fmla="*/ 95022 h 3339948"/>
              <a:gd name="connsiteX1" fmla="*/ 41396 w 1175509"/>
              <a:gd name="connsiteY1" fmla="*/ 98911 h 3339948"/>
              <a:gd name="connsiteX2" fmla="*/ 85950 w 1175509"/>
              <a:gd name="connsiteY2" fmla="*/ 1418550 h 3339948"/>
              <a:gd name="connsiteX3" fmla="*/ 1046649 w 1175509"/>
              <a:gd name="connsiteY3" fmla="*/ 2147755 h 3339948"/>
              <a:gd name="connsiteX4" fmla="*/ 1139246 w 1175509"/>
              <a:gd name="connsiteY4" fmla="*/ 3339948 h 3339948"/>
              <a:gd name="connsiteX0" fmla="*/ 47014 w 1180698"/>
              <a:gd name="connsiteY0" fmla="*/ 0 h 3244926"/>
              <a:gd name="connsiteX1" fmla="*/ 34618 w 1180698"/>
              <a:gd name="connsiteY1" fmla="*/ 833421 h 3244926"/>
              <a:gd name="connsiteX2" fmla="*/ 91139 w 1180698"/>
              <a:gd name="connsiteY2" fmla="*/ 1323528 h 3244926"/>
              <a:gd name="connsiteX3" fmla="*/ 1051838 w 1180698"/>
              <a:gd name="connsiteY3" fmla="*/ 2052733 h 3244926"/>
              <a:gd name="connsiteX4" fmla="*/ 1144435 w 1180698"/>
              <a:gd name="connsiteY4" fmla="*/ 3244926 h 3244926"/>
              <a:gd name="connsiteX0" fmla="*/ 46253 w 1179937"/>
              <a:gd name="connsiteY0" fmla="*/ 0 h 3244926"/>
              <a:gd name="connsiteX1" fmla="*/ 31200 w 1179937"/>
              <a:gd name="connsiteY1" fmla="*/ 555143 h 3244926"/>
              <a:gd name="connsiteX2" fmla="*/ 33857 w 1179937"/>
              <a:gd name="connsiteY2" fmla="*/ 833421 h 3244926"/>
              <a:gd name="connsiteX3" fmla="*/ 90378 w 1179937"/>
              <a:gd name="connsiteY3" fmla="*/ 1323528 h 3244926"/>
              <a:gd name="connsiteX4" fmla="*/ 1051077 w 1179937"/>
              <a:gd name="connsiteY4" fmla="*/ 2052733 h 3244926"/>
              <a:gd name="connsiteX5" fmla="*/ 1143674 w 1179937"/>
              <a:gd name="connsiteY5" fmla="*/ 3244926 h 3244926"/>
              <a:gd name="connsiteX0" fmla="*/ 48219 w 1181903"/>
              <a:gd name="connsiteY0" fmla="*/ 0 h 3244926"/>
              <a:gd name="connsiteX1" fmla="*/ 33166 w 1181903"/>
              <a:gd name="connsiteY1" fmla="*/ 555143 h 3244926"/>
              <a:gd name="connsiteX2" fmla="*/ 92344 w 1181903"/>
              <a:gd name="connsiteY2" fmla="*/ 1323528 h 3244926"/>
              <a:gd name="connsiteX3" fmla="*/ 1053043 w 1181903"/>
              <a:gd name="connsiteY3" fmla="*/ 2052733 h 3244926"/>
              <a:gd name="connsiteX4" fmla="*/ 1145640 w 1181903"/>
              <a:gd name="connsiteY4" fmla="*/ 3244926 h 3244926"/>
              <a:gd name="connsiteX0" fmla="*/ 41128 w 1174812"/>
              <a:gd name="connsiteY0" fmla="*/ 0 h 3244926"/>
              <a:gd name="connsiteX1" fmla="*/ 85253 w 1174812"/>
              <a:gd name="connsiteY1" fmla="*/ 1323528 h 3244926"/>
              <a:gd name="connsiteX2" fmla="*/ 1045952 w 1174812"/>
              <a:gd name="connsiteY2" fmla="*/ 2052733 h 3244926"/>
              <a:gd name="connsiteX3" fmla="*/ 1138549 w 1174812"/>
              <a:gd name="connsiteY3" fmla="*/ 3244926 h 3244926"/>
              <a:gd name="connsiteX0" fmla="*/ 41128 w 1173782"/>
              <a:gd name="connsiteY0" fmla="*/ 0 h 3244926"/>
              <a:gd name="connsiteX1" fmla="*/ 85253 w 1173782"/>
              <a:gd name="connsiteY1" fmla="*/ 1323528 h 3244926"/>
              <a:gd name="connsiteX2" fmla="*/ 1045952 w 1173782"/>
              <a:gd name="connsiteY2" fmla="*/ 2052733 h 3244926"/>
              <a:gd name="connsiteX3" fmla="*/ 1138549 w 1173782"/>
              <a:gd name="connsiteY3" fmla="*/ 3244926 h 3244926"/>
              <a:gd name="connsiteX0" fmla="*/ 41128 w 1170713"/>
              <a:gd name="connsiteY0" fmla="*/ 0 h 3244926"/>
              <a:gd name="connsiteX1" fmla="*/ 85253 w 1170713"/>
              <a:gd name="connsiteY1" fmla="*/ 1323528 h 3244926"/>
              <a:gd name="connsiteX2" fmla="*/ 1045952 w 1170713"/>
              <a:gd name="connsiteY2" fmla="*/ 2052733 h 3244926"/>
              <a:gd name="connsiteX3" fmla="*/ 1138549 w 1170713"/>
              <a:gd name="connsiteY3" fmla="*/ 3244926 h 3244926"/>
              <a:gd name="connsiteX0" fmla="*/ 41128 w 1170713"/>
              <a:gd name="connsiteY0" fmla="*/ 0 h 3244926"/>
              <a:gd name="connsiteX1" fmla="*/ 85253 w 1170713"/>
              <a:gd name="connsiteY1" fmla="*/ 1323528 h 3244926"/>
              <a:gd name="connsiteX2" fmla="*/ 1045952 w 1170713"/>
              <a:gd name="connsiteY2" fmla="*/ 2052733 h 3244926"/>
              <a:gd name="connsiteX3" fmla="*/ 1138549 w 1170713"/>
              <a:gd name="connsiteY3" fmla="*/ 3244926 h 3244926"/>
              <a:gd name="connsiteX0" fmla="*/ 41128 w 1164677"/>
              <a:gd name="connsiteY0" fmla="*/ 0 h 3244926"/>
              <a:gd name="connsiteX1" fmla="*/ 85253 w 1164677"/>
              <a:gd name="connsiteY1" fmla="*/ 1323528 h 3244926"/>
              <a:gd name="connsiteX2" fmla="*/ 1045952 w 1164677"/>
              <a:gd name="connsiteY2" fmla="*/ 2052733 h 3244926"/>
              <a:gd name="connsiteX3" fmla="*/ 1138549 w 1164677"/>
              <a:gd name="connsiteY3" fmla="*/ 3244926 h 3244926"/>
              <a:gd name="connsiteX0" fmla="*/ 41128 w 1156905"/>
              <a:gd name="connsiteY0" fmla="*/ 0 h 3244926"/>
              <a:gd name="connsiteX1" fmla="*/ 85253 w 1156905"/>
              <a:gd name="connsiteY1" fmla="*/ 1323528 h 3244926"/>
              <a:gd name="connsiteX2" fmla="*/ 1045952 w 1156905"/>
              <a:gd name="connsiteY2" fmla="*/ 2052733 h 3244926"/>
              <a:gd name="connsiteX3" fmla="*/ 1138549 w 1156905"/>
              <a:gd name="connsiteY3" fmla="*/ 3244926 h 3244926"/>
              <a:gd name="connsiteX0" fmla="*/ 41128 w 1167676"/>
              <a:gd name="connsiteY0" fmla="*/ 0 h 3244926"/>
              <a:gd name="connsiteX1" fmla="*/ 85253 w 1167676"/>
              <a:gd name="connsiteY1" fmla="*/ 1323528 h 3244926"/>
              <a:gd name="connsiteX2" fmla="*/ 1045952 w 1167676"/>
              <a:gd name="connsiteY2" fmla="*/ 2052733 h 3244926"/>
              <a:gd name="connsiteX3" fmla="*/ 1138549 w 1167676"/>
              <a:gd name="connsiteY3" fmla="*/ 3244926 h 3244926"/>
              <a:gd name="connsiteX0" fmla="*/ 41128 w 1164677"/>
              <a:gd name="connsiteY0" fmla="*/ 0 h 3244926"/>
              <a:gd name="connsiteX1" fmla="*/ 85253 w 1164677"/>
              <a:gd name="connsiteY1" fmla="*/ 1323528 h 3244926"/>
              <a:gd name="connsiteX2" fmla="*/ 1045952 w 1164677"/>
              <a:gd name="connsiteY2" fmla="*/ 2052733 h 3244926"/>
              <a:gd name="connsiteX3" fmla="*/ 1138549 w 1164677"/>
              <a:gd name="connsiteY3" fmla="*/ 3244926 h 3244926"/>
              <a:gd name="connsiteX0" fmla="*/ 41128 w 1162701"/>
              <a:gd name="connsiteY0" fmla="*/ 0 h 3244926"/>
              <a:gd name="connsiteX1" fmla="*/ 85253 w 1162701"/>
              <a:gd name="connsiteY1" fmla="*/ 1323528 h 3244926"/>
              <a:gd name="connsiteX2" fmla="*/ 1045952 w 1162701"/>
              <a:gd name="connsiteY2" fmla="*/ 2052733 h 3244926"/>
              <a:gd name="connsiteX3" fmla="*/ 1138549 w 1162701"/>
              <a:gd name="connsiteY3" fmla="*/ 3244926 h 3244926"/>
              <a:gd name="connsiteX0" fmla="*/ 41128 w 1151565"/>
              <a:gd name="connsiteY0" fmla="*/ 0 h 3244926"/>
              <a:gd name="connsiteX1" fmla="*/ 85253 w 1151565"/>
              <a:gd name="connsiteY1" fmla="*/ 1323528 h 3244926"/>
              <a:gd name="connsiteX2" fmla="*/ 1045952 w 1151565"/>
              <a:gd name="connsiteY2" fmla="*/ 2052733 h 3244926"/>
              <a:gd name="connsiteX3" fmla="*/ 1138549 w 1151565"/>
              <a:gd name="connsiteY3" fmla="*/ 3244926 h 324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1565" h="3244926">
                <a:moveTo>
                  <a:pt x="41128" y="0"/>
                </a:moveTo>
                <a:cubicBezTo>
                  <a:pt x="50321" y="275735"/>
                  <a:pt x="-82218" y="981406"/>
                  <a:pt x="85253" y="1323528"/>
                </a:cubicBezTo>
                <a:cubicBezTo>
                  <a:pt x="254790" y="1526747"/>
                  <a:pt x="870403" y="1732500"/>
                  <a:pt x="1045952" y="2052733"/>
                </a:cubicBezTo>
                <a:cubicBezTo>
                  <a:pt x="1186755" y="2412542"/>
                  <a:pt x="1150241" y="2536866"/>
                  <a:pt x="1138549" y="3244926"/>
                </a:cubicBez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3FAE72F-5370-F5AA-1E57-8917DA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C3ECE5-F95C-490D-A94B-0D35501617DF}"/>
              </a:ext>
            </a:extLst>
          </p:cNvPr>
          <p:cNvCxnSpPr>
            <a:cxnSpLocks/>
          </p:cNvCxnSpPr>
          <p:nvPr/>
        </p:nvCxnSpPr>
        <p:spPr>
          <a:xfrm flipH="1">
            <a:off x="4995182" y="1941677"/>
            <a:ext cx="967078" cy="0"/>
          </a:xfrm>
          <a:prstGeom prst="line">
            <a:avLst/>
          </a:prstGeom>
          <a:ln w="190500">
            <a:solidFill>
              <a:srgbClr val="FFFF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7">
            <a:extLst>
              <a:ext uri="{FF2B5EF4-FFF2-40B4-BE49-F238E27FC236}">
                <a16:creationId xmlns:a16="http://schemas.microsoft.com/office/drawing/2014/main" id="{0A6C5355-2C63-42A1-B484-0BFECA5FC1CE}"/>
              </a:ext>
            </a:extLst>
          </p:cNvPr>
          <p:cNvSpPr/>
          <p:nvPr/>
        </p:nvSpPr>
        <p:spPr>
          <a:xfrm>
            <a:off x="5958323" y="1941677"/>
            <a:ext cx="1036451" cy="802803"/>
          </a:xfrm>
          <a:custGeom>
            <a:avLst/>
            <a:gdLst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3" fmla="*/ 1034415 w 2068830"/>
              <a:gd name="connsiteY3" fmla="*/ 799426 h 1598851"/>
              <a:gd name="connsiteX4" fmla="*/ 1034373 w 2068830"/>
              <a:gd name="connsiteY4" fmla="*/ 0 h 1598851"/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0" fmla="*/ 0 w 1034460"/>
              <a:gd name="connsiteY0" fmla="*/ 0 h 802803"/>
              <a:gd name="connsiteX1" fmla="*/ 633857 w 1034460"/>
              <a:gd name="connsiteY1" fmla="*/ 167644 h 802803"/>
              <a:gd name="connsiteX2" fmla="*/ 1034448 w 1034460"/>
              <a:gd name="connsiteY2" fmla="*/ 802803 h 802803"/>
              <a:gd name="connsiteX3" fmla="*/ 42 w 1034460"/>
              <a:gd name="connsiteY3" fmla="*/ 799426 h 802803"/>
              <a:gd name="connsiteX4" fmla="*/ 0 w 1034460"/>
              <a:gd name="connsiteY4" fmla="*/ 0 h 802803"/>
              <a:gd name="connsiteX0" fmla="*/ 0 w 1034460"/>
              <a:gd name="connsiteY0" fmla="*/ 0 h 802803"/>
              <a:gd name="connsiteX1" fmla="*/ 675767 w 1034460"/>
              <a:gd name="connsiteY1" fmla="*/ 139069 h 802803"/>
              <a:gd name="connsiteX2" fmla="*/ 1034448 w 1034460"/>
              <a:gd name="connsiteY2" fmla="*/ 802803 h 80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4460" h="802803" stroke="0" extrusionOk="0">
                <a:moveTo>
                  <a:pt x="0" y="0"/>
                </a:moveTo>
                <a:cubicBezTo>
                  <a:pt x="229499" y="-7"/>
                  <a:pt x="452485" y="58969"/>
                  <a:pt x="633857" y="167644"/>
                </a:cubicBezTo>
                <a:cubicBezTo>
                  <a:pt x="887782" y="319792"/>
                  <a:pt x="1035806" y="554492"/>
                  <a:pt x="1034448" y="802803"/>
                </a:cubicBezTo>
                <a:lnTo>
                  <a:pt x="42" y="799426"/>
                </a:lnTo>
                <a:cubicBezTo>
                  <a:pt x="28" y="532951"/>
                  <a:pt x="14" y="266475"/>
                  <a:pt x="0" y="0"/>
                </a:cubicBezTo>
                <a:close/>
              </a:path>
              <a:path w="1034460" h="802803" fill="none">
                <a:moveTo>
                  <a:pt x="0" y="0"/>
                </a:moveTo>
                <a:cubicBezTo>
                  <a:pt x="229499" y="-7"/>
                  <a:pt x="494395" y="30394"/>
                  <a:pt x="675767" y="139069"/>
                </a:cubicBezTo>
                <a:cubicBezTo>
                  <a:pt x="929692" y="291217"/>
                  <a:pt x="1035806" y="554492"/>
                  <a:pt x="1034448" y="802803"/>
                </a:cubicBezTo>
              </a:path>
            </a:pathLst>
          </a:custGeom>
          <a:ln w="190500">
            <a:solidFill>
              <a:srgbClr val="FFFF00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333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52CF27-855E-4694-816E-AF74E025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060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B25DE-36F1-F8B8-F594-AD3D3E0B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6D7752B3-A6B5-4466-AD61-E7F29931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333"/>
            <a:ext cx="12192000" cy="782320"/>
          </a:xfrm>
        </p:spPr>
        <p:txBody>
          <a:bodyPr>
            <a:noAutofit/>
          </a:bodyPr>
          <a:lstStyle/>
          <a:p>
            <a:pPr algn="ctr"/>
            <a:r>
              <a:rPr lang="en-US" sz="4500" dirty="0"/>
              <a:t>Patching Privileges can </a:t>
            </a:r>
            <a:r>
              <a:rPr lang="en-US" sz="4500" dirty="0">
                <a:solidFill>
                  <a:srgbClr val="FF0000"/>
                </a:solidFill>
              </a:rPr>
              <a:t>block</a:t>
            </a:r>
            <a:r>
              <a:rPr lang="en-US" sz="4500" dirty="0"/>
              <a:t> opening an APP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7A5E56-061E-4AB5-C270-9E05FDF3D132}"/>
              </a:ext>
            </a:extLst>
          </p:cNvPr>
          <p:cNvSpPr/>
          <p:nvPr/>
        </p:nvSpPr>
        <p:spPr>
          <a:xfrm>
            <a:off x="5807045" y="2743550"/>
            <a:ext cx="1188115" cy="3332858"/>
          </a:xfrm>
          <a:custGeom>
            <a:avLst/>
            <a:gdLst>
              <a:gd name="connsiteX0" fmla="*/ 0 w 2063044"/>
              <a:gd name="connsiteY0" fmla="*/ 7620 h 4008120"/>
              <a:gd name="connsiteX1" fmla="*/ 1996440 w 2063044"/>
              <a:gd name="connsiteY1" fmla="*/ 0 h 4008120"/>
              <a:gd name="connsiteX2" fmla="*/ 1996440 w 2063044"/>
              <a:gd name="connsiteY2" fmla="*/ 0 h 4008120"/>
              <a:gd name="connsiteX3" fmla="*/ 1996440 w 2063044"/>
              <a:gd name="connsiteY3" fmla="*/ 2407920 h 4008120"/>
              <a:gd name="connsiteX4" fmla="*/ 1097280 w 2063044"/>
              <a:gd name="connsiteY4" fmla="*/ 2918460 h 4008120"/>
              <a:gd name="connsiteX5" fmla="*/ 906780 w 2063044"/>
              <a:gd name="connsiteY5" fmla="*/ 4008120 h 4008120"/>
              <a:gd name="connsiteX0" fmla="*/ 0 w 1996440"/>
              <a:gd name="connsiteY0" fmla="*/ 7620 h 4008120"/>
              <a:gd name="connsiteX1" fmla="*/ 1996440 w 1996440"/>
              <a:gd name="connsiteY1" fmla="*/ 0 h 4008120"/>
              <a:gd name="connsiteX2" fmla="*/ 1996440 w 1996440"/>
              <a:gd name="connsiteY2" fmla="*/ 2407920 h 4008120"/>
              <a:gd name="connsiteX3" fmla="*/ 1097280 w 1996440"/>
              <a:gd name="connsiteY3" fmla="*/ 2918460 h 4008120"/>
              <a:gd name="connsiteX4" fmla="*/ 906780 w 1996440"/>
              <a:gd name="connsiteY4" fmla="*/ 4008120 h 4008120"/>
              <a:gd name="connsiteX0" fmla="*/ 0 w 1996440"/>
              <a:gd name="connsiteY0" fmla="*/ 0 h 4000500"/>
              <a:gd name="connsiteX1" fmla="*/ 1996440 w 1996440"/>
              <a:gd name="connsiteY1" fmla="*/ 2400300 h 4000500"/>
              <a:gd name="connsiteX2" fmla="*/ 1097280 w 1996440"/>
              <a:gd name="connsiteY2" fmla="*/ 2910840 h 4000500"/>
              <a:gd name="connsiteX3" fmla="*/ 906780 w 1996440"/>
              <a:gd name="connsiteY3" fmla="*/ 4000500 h 4000500"/>
              <a:gd name="connsiteX0" fmla="*/ 1096231 w 1157992"/>
              <a:gd name="connsiteY0" fmla="*/ 0 h 3238437"/>
              <a:gd name="connsiteX1" fmla="*/ 1089660 w 1157992"/>
              <a:gd name="connsiteY1" fmla="*/ 1638237 h 3238437"/>
              <a:gd name="connsiteX2" fmla="*/ 190500 w 1157992"/>
              <a:gd name="connsiteY2" fmla="*/ 2148777 h 3238437"/>
              <a:gd name="connsiteX3" fmla="*/ 0 w 1157992"/>
              <a:gd name="connsiteY3" fmla="*/ 3238437 h 3238437"/>
              <a:gd name="connsiteX0" fmla="*/ 1096231 w 1103817"/>
              <a:gd name="connsiteY0" fmla="*/ 0 h 3238437"/>
              <a:gd name="connsiteX1" fmla="*/ 996928 w 1103817"/>
              <a:gd name="connsiteY1" fmla="*/ 1548011 h 3238437"/>
              <a:gd name="connsiteX2" fmla="*/ 190500 w 1103817"/>
              <a:gd name="connsiteY2" fmla="*/ 2148777 h 3238437"/>
              <a:gd name="connsiteX3" fmla="*/ 0 w 1103817"/>
              <a:gd name="connsiteY3" fmla="*/ 3238437 h 3238437"/>
              <a:gd name="connsiteX0" fmla="*/ 1096231 w 1096567"/>
              <a:gd name="connsiteY0" fmla="*/ 0 h 3238437"/>
              <a:gd name="connsiteX1" fmla="*/ 968058 w 1096567"/>
              <a:gd name="connsiteY1" fmla="*/ 1529793 h 3238437"/>
              <a:gd name="connsiteX2" fmla="*/ 190500 w 1096567"/>
              <a:gd name="connsiteY2" fmla="*/ 2148777 h 3238437"/>
              <a:gd name="connsiteX3" fmla="*/ 0 w 1096567"/>
              <a:gd name="connsiteY3" fmla="*/ 3238437 h 3238437"/>
              <a:gd name="connsiteX0" fmla="*/ 1096911 w 1098232"/>
              <a:gd name="connsiteY0" fmla="*/ 0 h 3238437"/>
              <a:gd name="connsiteX1" fmla="*/ 968738 w 1098232"/>
              <a:gd name="connsiteY1" fmla="*/ 1529793 h 3238437"/>
              <a:gd name="connsiteX2" fmla="*/ 147876 w 1098232"/>
              <a:gd name="connsiteY2" fmla="*/ 2121449 h 3238437"/>
              <a:gd name="connsiteX3" fmla="*/ 680 w 1098232"/>
              <a:gd name="connsiteY3" fmla="*/ 3238437 h 3238437"/>
              <a:gd name="connsiteX0" fmla="*/ 1117293 w 1120352"/>
              <a:gd name="connsiteY0" fmla="*/ 0 h 3238437"/>
              <a:gd name="connsiteX1" fmla="*/ 989120 w 1120352"/>
              <a:gd name="connsiteY1" fmla="*/ 1529793 h 3238437"/>
              <a:gd name="connsiteX2" fmla="*/ 111832 w 1120352"/>
              <a:gd name="connsiteY2" fmla="*/ 2086313 h 3238437"/>
              <a:gd name="connsiteX3" fmla="*/ 21062 w 1120352"/>
              <a:gd name="connsiteY3" fmla="*/ 3238437 h 3238437"/>
              <a:gd name="connsiteX0" fmla="*/ 1134346 w 1138506"/>
              <a:gd name="connsiteY0" fmla="*/ 0 h 3238437"/>
              <a:gd name="connsiteX1" fmla="*/ 1006173 w 1138506"/>
              <a:gd name="connsiteY1" fmla="*/ 1529793 h 3238437"/>
              <a:gd name="connsiteX2" fmla="*/ 98702 w 1138506"/>
              <a:gd name="connsiteY2" fmla="*/ 2064190 h 3238437"/>
              <a:gd name="connsiteX3" fmla="*/ 38115 w 1138506"/>
              <a:gd name="connsiteY3" fmla="*/ 3238437 h 3238437"/>
              <a:gd name="connsiteX0" fmla="*/ 1134346 w 1134346"/>
              <a:gd name="connsiteY0" fmla="*/ 0 h 3238437"/>
              <a:gd name="connsiteX1" fmla="*/ 961557 w 1134346"/>
              <a:gd name="connsiteY1" fmla="*/ 1609174 h 3238437"/>
              <a:gd name="connsiteX2" fmla="*/ 98702 w 1134346"/>
              <a:gd name="connsiteY2" fmla="*/ 2064190 h 3238437"/>
              <a:gd name="connsiteX3" fmla="*/ 38115 w 1134346"/>
              <a:gd name="connsiteY3" fmla="*/ 3238437 h 3238437"/>
              <a:gd name="connsiteX0" fmla="*/ 1119608 w 1119608"/>
              <a:gd name="connsiteY0" fmla="*/ 0 h 3238437"/>
              <a:gd name="connsiteX1" fmla="*/ 946819 w 1119608"/>
              <a:gd name="connsiteY1" fmla="*/ 1609174 h 3238437"/>
              <a:gd name="connsiteX2" fmla="*/ 109684 w 1119608"/>
              <a:gd name="connsiteY2" fmla="*/ 1998602 h 3238437"/>
              <a:gd name="connsiteX3" fmla="*/ 23377 w 1119608"/>
              <a:gd name="connsiteY3" fmla="*/ 3238437 h 3238437"/>
              <a:gd name="connsiteX0" fmla="*/ 1161263 w 1161263"/>
              <a:gd name="connsiteY0" fmla="*/ 0 h 3238437"/>
              <a:gd name="connsiteX1" fmla="*/ 988474 w 1161263"/>
              <a:gd name="connsiteY1" fmla="*/ 1609174 h 3238437"/>
              <a:gd name="connsiteX2" fmla="*/ 85202 w 1161263"/>
              <a:gd name="connsiteY2" fmla="*/ 2084230 h 3238437"/>
              <a:gd name="connsiteX3" fmla="*/ 65032 w 1161263"/>
              <a:gd name="connsiteY3" fmla="*/ 3238437 h 3238437"/>
              <a:gd name="connsiteX0" fmla="*/ 1161263 w 1161263"/>
              <a:gd name="connsiteY0" fmla="*/ 0 h 3187425"/>
              <a:gd name="connsiteX1" fmla="*/ 988474 w 1161263"/>
              <a:gd name="connsiteY1" fmla="*/ 1609174 h 3187425"/>
              <a:gd name="connsiteX2" fmla="*/ 85202 w 1161263"/>
              <a:gd name="connsiteY2" fmla="*/ 2084230 h 3187425"/>
              <a:gd name="connsiteX3" fmla="*/ 65032 w 1161263"/>
              <a:gd name="connsiteY3" fmla="*/ 3187425 h 3187425"/>
              <a:gd name="connsiteX0" fmla="*/ 1145057 w 1145057"/>
              <a:gd name="connsiteY0" fmla="*/ 0 h 3187425"/>
              <a:gd name="connsiteX1" fmla="*/ 972268 w 1145057"/>
              <a:gd name="connsiteY1" fmla="*/ 1609174 h 3187425"/>
              <a:gd name="connsiteX2" fmla="*/ 92617 w 1145057"/>
              <a:gd name="connsiteY2" fmla="*/ 2084231 h 3187425"/>
              <a:gd name="connsiteX3" fmla="*/ 48826 w 1145057"/>
              <a:gd name="connsiteY3" fmla="*/ 3187425 h 3187425"/>
              <a:gd name="connsiteX0" fmla="*/ 1145057 w 1145057"/>
              <a:gd name="connsiteY0" fmla="*/ 0 h 3187425"/>
              <a:gd name="connsiteX1" fmla="*/ 972268 w 1145057"/>
              <a:gd name="connsiteY1" fmla="*/ 1609174 h 3187425"/>
              <a:gd name="connsiteX2" fmla="*/ 92617 w 1145057"/>
              <a:gd name="connsiteY2" fmla="*/ 2084231 h 3187425"/>
              <a:gd name="connsiteX3" fmla="*/ 48826 w 1145057"/>
              <a:gd name="connsiteY3" fmla="*/ 3187425 h 3187425"/>
              <a:gd name="connsiteX0" fmla="*/ 1138415 w 1138415"/>
              <a:gd name="connsiteY0" fmla="*/ 0 h 3187425"/>
              <a:gd name="connsiteX1" fmla="*/ 965626 w 1138415"/>
              <a:gd name="connsiteY1" fmla="*/ 1609174 h 3187425"/>
              <a:gd name="connsiteX2" fmla="*/ 85975 w 1138415"/>
              <a:gd name="connsiteY2" fmla="*/ 2084231 h 3187425"/>
              <a:gd name="connsiteX3" fmla="*/ 42184 w 1138415"/>
              <a:gd name="connsiteY3" fmla="*/ 3187425 h 3187425"/>
              <a:gd name="connsiteX0" fmla="*/ 1145795 w 1145795"/>
              <a:gd name="connsiteY0" fmla="*/ 0 h 3187425"/>
              <a:gd name="connsiteX1" fmla="*/ 973006 w 1145795"/>
              <a:gd name="connsiteY1" fmla="*/ 1609174 h 3187425"/>
              <a:gd name="connsiteX2" fmla="*/ 93355 w 1145795"/>
              <a:gd name="connsiteY2" fmla="*/ 2084231 h 3187425"/>
              <a:gd name="connsiteX3" fmla="*/ 49564 w 1145795"/>
              <a:gd name="connsiteY3" fmla="*/ 3187425 h 318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795" h="3187425">
                <a:moveTo>
                  <a:pt x="1145795" y="0"/>
                </a:moveTo>
                <a:cubicBezTo>
                  <a:pt x="1143605" y="546079"/>
                  <a:pt x="1148413" y="1261802"/>
                  <a:pt x="973006" y="1609174"/>
                </a:cubicBezTo>
                <a:cubicBezTo>
                  <a:pt x="797599" y="1956546"/>
                  <a:pt x="274965" y="1817531"/>
                  <a:pt x="93355" y="2084231"/>
                </a:cubicBezTo>
                <a:cubicBezTo>
                  <a:pt x="-88255" y="2350931"/>
                  <a:pt x="51385" y="2515677"/>
                  <a:pt x="49564" y="3187425"/>
                </a:cubicBezTo>
              </a:path>
            </a:pathLst>
          </a:custGeom>
          <a:noFill/>
          <a:ln w="190500">
            <a:solidFill>
              <a:srgbClr val="FF3333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D89A6B-B9AA-4BE7-A1B1-1A0C0C64B5D2}"/>
              </a:ext>
            </a:extLst>
          </p:cNvPr>
          <p:cNvCxnSpPr>
            <a:cxnSpLocks/>
          </p:cNvCxnSpPr>
          <p:nvPr/>
        </p:nvCxnSpPr>
        <p:spPr>
          <a:xfrm flipH="1">
            <a:off x="4995182" y="1941677"/>
            <a:ext cx="967078" cy="0"/>
          </a:xfrm>
          <a:prstGeom prst="line">
            <a:avLst/>
          </a:prstGeom>
          <a:ln w="190500">
            <a:solidFill>
              <a:srgbClr val="FF3333">
                <a:alpha val="8470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7">
            <a:extLst>
              <a:ext uri="{FF2B5EF4-FFF2-40B4-BE49-F238E27FC236}">
                <a16:creationId xmlns:a16="http://schemas.microsoft.com/office/drawing/2014/main" id="{2DDA903B-C0E1-423A-BC03-FF716CAF4BAE}"/>
              </a:ext>
            </a:extLst>
          </p:cNvPr>
          <p:cNvSpPr/>
          <p:nvPr/>
        </p:nvSpPr>
        <p:spPr>
          <a:xfrm>
            <a:off x="5958323" y="1941677"/>
            <a:ext cx="1036451" cy="802803"/>
          </a:xfrm>
          <a:custGeom>
            <a:avLst/>
            <a:gdLst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3" fmla="*/ 1034415 w 2068830"/>
              <a:gd name="connsiteY3" fmla="*/ 799426 h 1598851"/>
              <a:gd name="connsiteX4" fmla="*/ 1034373 w 2068830"/>
              <a:gd name="connsiteY4" fmla="*/ 0 h 1598851"/>
              <a:gd name="connsiteX0" fmla="*/ 1034373 w 2068830"/>
              <a:gd name="connsiteY0" fmla="*/ 0 h 1598851"/>
              <a:gd name="connsiteX1" fmla="*/ 1668230 w 2068830"/>
              <a:gd name="connsiteY1" fmla="*/ 167644 h 1598851"/>
              <a:gd name="connsiteX2" fmla="*/ 2068821 w 2068830"/>
              <a:gd name="connsiteY2" fmla="*/ 802803 h 1598851"/>
              <a:gd name="connsiteX0" fmla="*/ 0 w 1034460"/>
              <a:gd name="connsiteY0" fmla="*/ 0 h 802803"/>
              <a:gd name="connsiteX1" fmla="*/ 633857 w 1034460"/>
              <a:gd name="connsiteY1" fmla="*/ 167644 h 802803"/>
              <a:gd name="connsiteX2" fmla="*/ 1034448 w 1034460"/>
              <a:gd name="connsiteY2" fmla="*/ 802803 h 802803"/>
              <a:gd name="connsiteX3" fmla="*/ 42 w 1034460"/>
              <a:gd name="connsiteY3" fmla="*/ 799426 h 802803"/>
              <a:gd name="connsiteX4" fmla="*/ 0 w 1034460"/>
              <a:gd name="connsiteY4" fmla="*/ 0 h 802803"/>
              <a:gd name="connsiteX0" fmla="*/ 0 w 1034460"/>
              <a:gd name="connsiteY0" fmla="*/ 0 h 802803"/>
              <a:gd name="connsiteX1" fmla="*/ 675767 w 1034460"/>
              <a:gd name="connsiteY1" fmla="*/ 139069 h 802803"/>
              <a:gd name="connsiteX2" fmla="*/ 1034448 w 1034460"/>
              <a:gd name="connsiteY2" fmla="*/ 802803 h 80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4460" h="802803" stroke="0" extrusionOk="0">
                <a:moveTo>
                  <a:pt x="0" y="0"/>
                </a:moveTo>
                <a:cubicBezTo>
                  <a:pt x="229499" y="-7"/>
                  <a:pt x="452485" y="58969"/>
                  <a:pt x="633857" y="167644"/>
                </a:cubicBezTo>
                <a:cubicBezTo>
                  <a:pt x="887782" y="319792"/>
                  <a:pt x="1035806" y="554492"/>
                  <a:pt x="1034448" y="802803"/>
                </a:cubicBezTo>
                <a:lnTo>
                  <a:pt x="42" y="799426"/>
                </a:lnTo>
                <a:cubicBezTo>
                  <a:pt x="28" y="532951"/>
                  <a:pt x="14" y="266475"/>
                  <a:pt x="0" y="0"/>
                </a:cubicBezTo>
                <a:close/>
              </a:path>
              <a:path w="1034460" h="802803" fill="none">
                <a:moveTo>
                  <a:pt x="0" y="0"/>
                </a:moveTo>
                <a:cubicBezTo>
                  <a:pt x="229499" y="-7"/>
                  <a:pt x="494395" y="30394"/>
                  <a:pt x="675767" y="139069"/>
                </a:cubicBezTo>
                <a:cubicBezTo>
                  <a:pt x="929692" y="291217"/>
                  <a:pt x="1035806" y="554492"/>
                  <a:pt x="1034448" y="802803"/>
                </a:cubicBezTo>
              </a:path>
            </a:pathLst>
          </a:custGeom>
          <a:ln w="190500">
            <a:solidFill>
              <a:srgbClr val="FF3333">
                <a:alpha val="8470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85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23E4B-4988-CB94-A3F5-6BC295F6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TOKEN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5226B-3E12-16ED-EB50-957E48C90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133" y="1231900"/>
            <a:ext cx="10854995" cy="328731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26A75A-4B64-D8BC-CDF0-39A9E87D82CF}"/>
              </a:ext>
            </a:extLst>
          </p:cNvPr>
          <p:cNvSpPr/>
          <p:nvPr/>
        </p:nvSpPr>
        <p:spPr>
          <a:xfrm>
            <a:off x="352816" y="4768137"/>
            <a:ext cx="11062669" cy="1763320"/>
          </a:xfrm>
          <a:prstGeom prst="roundRect">
            <a:avLst>
              <a:gd name="adj" fmla="val 17754"/>
            </a:avLst>
          </a:prstGeom>
          <a:solidFill>
            <a:schemeClr val="bg1"/>
          </a:solidFill>
          <a:ln w="38100">
            <a:solidFill>
              <a:srgbClr val="F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800" dirty="0"/>
              <a:t>Experiments: </a:t>
            </a:r>
          </a:p>
          <a:p>
            <a:pPr marL="640080" lvl="1">
              <a:lnSpc>
                <a:spcPct val="120000"/>
              </a:lnSpc>
            </a:pPr>
            <a:r>
              <a:rPr lang="en-US" sz="2800" dirty="0"/>
              <a:t>revoking </a:t>
            </a:r>
            <a:r>
              <a:rPr lang="en-US" sz="2800" i="1" dirty="0" err="1"/>
              <a:t>SeDebugPrivilege</a:t>
            </a:r>
            <a:r>
              <a:rPr lang="en-US" sz="2800" i="1" dirty="0"/>
              <a:t>-</a:t>
            </a:r>
            <a:r>
              <a:rPr lang="en-US" sz="2800" dirty="0"/>
              <a:t>bit from the field named </a:t>
            </a:r>
            <a:r>
              <a:rPr lang="en-US" sz="2800" i="1" dirty="0"/>
              <a:t>Enabled</a:t>
            </a:r>
            <a:endParaRPr lang="en-US" sz="2800" dirty="0"/>
          </a:p>
          <a:p>
            <a:pPr marL="640080" lvl="1">
              <a:lnSpc>
                <a:spcPct val="120000"/>
              </a:lnSpc>
            </a:pPr>
            <a:r>
              <a:rPr lang="en-US" sz="2800" dirty="0"/>
              <a:t>prevents Microsoft Defender from inspecting apps memory.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B3D94D-B418-434E-9318-2212F6DED1ED}"/>
              </a:ext>
            </a:extLst>
          </p:cNvPr>
          <p:cNvCxnSpPr>
            <a:cxnSpLocks/>
          </p:cNvCxnSpPr>
          <p:nvPr/>
        </p:nvCxnSpPr>
        <p:spPr>
          <a:xfrm>
            <a:off x="4688297" y="3167745"/>
            <a:ext cx="7620" cy="1623542"/>
          </a:xfrm>
          <a:prstGeom prst="line">
            <a:avLst/>
          </a:prstGeom>
          <a:ln w="63500" cap="rnd">
            <a:solidFill>
              <a:srgbClr val="FF0000"/>
            </a:solidFill>
            <a:headEnd type="oval" w="sm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D06DDFF-94F2-4D0A-A87D-EAD529F7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635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44FA78-B6D1-4E4D-AA34-F06860A980E4}"/>
              </a:ext>
            </a:extLst>
          </p:cNvPr>
          <p:cNvSpPr/>
          <p:nvPr/>
        </p:nvSpPr>
        <p:spPr>
          <a:xfrm>
            <a:off x="1202572" y="349907"/>
            <a:ext cx="9885975" cy="2172082"/>
          </a:xfrm>
          <a:prstGeom prst="roundRect">
            <a:avLst>
              <a:gd name="adj" fmla="val 31055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cap="none" dirty="0"/>
              <a:t>Attackers </a:t>
            </a:r>
            <a:r>
              <a:rPr lang="en-US" sz="4800" dirty="0"/>
              <a:t>can </a:t>
            </a:r>
            <a:r>
              <a:rPr lang="en-US" sz="4800" cap="none" dirty="0"/>
              <a:t>disable</a:t>
            </a:r>
            <a:br>
              <a:rPr lang="en-US" sz="4800" cap="none" dirty="0"/>
            </a:br>
            <a:r>
              <a:rPr lang="en-US" sz="4800" cap="none" dirty="0"/>
              <a:t>Microsoft Defender completely!!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3FCC6-8F2A-4835-ABA6-72C4ADB8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31" y="3983175"/>
            <a:ext cx="3313318" cy="28120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E2EF500-C10F-4604-B2C1-4C6BA136FF7D}"/>
              </a:ext>
            </a:extLst>
          </p:cNvPr>
          <p:cNvSpPr/>
          <p:nvPr/>
        </p:nvSpPr>
        <p:spPr>
          <a:xfrm rot="2742721">
            <a:off x="3859986" y="2829614"/>
            <a:ext cx="472093" cy="47548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8577FE-5E7A-4F80-AF59-F617BC0569FF}"/>
              </a:ext>
            </a:extLst>
          </p:cNvPr>
          <p:cNvSpPr/>
          <p:nvPr/>
        </p:nvSpPr>
        <p:spPr>
          <a:xfrm rot="2742721">
            <a:off x="3021462" y="4006480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F90D48-1BF4-4CA3-BFD7-55C6E3AC77D4}"/>
              </a:ext>
            </a:extLst>
          </p:cNvPr>
          <p:cNvSpPr/>
          <p:nvPr/>
        </p:nvSpPr>
        <p:spPr>
          <a:xfrm rot="2742721">
            <a:off x="3423691" y="3492587"/>
            <a:ext cx="219456" cy="21526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890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C12AB1-67F1-442B-AF6A-69F0A673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"/>
            <a:ext cx="10406126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FD3A-4972-4299-A1EF-F3DF4346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0E5E5-715B-4C37-8700-7948C53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091"/>
            <a:ext cx="12192000" cy="661652"/>
          </a:xfrm>
        </p:spPr>
        <p:txBody>
          <a:bodyPr>
            <a:noAutofit/>
          </a:bodyPr>
          <a:lstStyle/>
          <a:p>
            <a:pPr algn="ctr"/>
            <a:r>
              <a:rPr lang="en-US" sz="4400" cap="none" dirty="0"/>
              <a:t>Attackers patch two values: Integrity Level</a:t>
            </a:r>
            <a:r>
              <a:rPr lang="ru-RU" sz="4400" cap="none" dirty="0"/>
              <a:t> </a:t>
            </a:r>
            <a:r>
              <a:rPr lang="en-US" sz="4400" cap="none" dirty="0"/>
              <a:t>Index and Privilege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033650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082385" y="452018"/>
            <a:ext cx="10631562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Attack on MIC + Token Privilege</a:t>
            </a:r>
            <a:endParaRPr lang="en-US" cap="non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3"/>
              </a:rPr>
              <a:t>https://www.youtube.com/embed/ihhUUd9qJTY?vq=hd1440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95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8B817-3FB9-41CF-A9AE-4E427B23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37094-DAA2-4E1F-B369-3DA0E961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91" y="1186533"/>
            <a:ext cx="10220417" cy="49094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B516FA-7E74-437F-8372-7D05D6FE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2" t="56279" r="30190" b="5499"/>
          <a:stretch/>
        </p:blipFill>
        <p:spPr>
          <a:xfrm>
            <a:off x="10081809" y="3212969"/>
            <a:ext cx="1229319" cy="1088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9BD5A7-E870-4A3D-817F-2AF78D84C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2" t="56279" r="30190" b="5499"/>
          <a:stretch/>
        </p:blipFill>
        <p:spPr>
          <a:xfrm>
            <a:off x="10696468" y="5007527"/>
            <a:ext cx="1229319" cy="10884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F4286E0-BBE8-47BB-A8D2-80BD8B7AB593}"/>
              </a:ext>
            </a:extLst>
          </p:cNvPr>
          <p:cNvSpPr/>
          <p:nvPr/>
        </p:nvSpPr>
        <p:spPr>
          <a:xfrm>
            <a:off x="471029" y="2741162"/>
            <a:ext cx="4588107" cy="3749490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9263125E-F7F6-47C6-B335-59B29786553E}"/>
              </a:ext>
            </a:extLst>
          </p:cNvPr>
          <p:cNvSpPr/>
          <p:nvPr/>
        </p:nvSpPr>
        <p:spPr>
          <a:xfrm rot="2339238">
            <a:off x="4802507" y="3628961"/>
            <a:ext cx="548640" cy="54864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94D43636-5F20-41DA-A87E-5886A6CF7F83}"/>
              </a:ext>
            </a:extLst>
          </p:cNvPr>
          <p:cNvSpPr/>
          <p:nvPr/>
        </p:nvSpPr>
        <p:spPr>
          <a:xfrm rot="2339238">
            <a:off x="4791076" y="5195945"/>
            <a:ext cx="548640" cy="54864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3BEA55-F280-425F-8BC1-B8776C7F75F1}"/>
              </a:ext>
            </a:extLst>
          </p:cNvPr>
          <p:cNvSpPr txBox="1"/>
          <p:nvPr/>
        </p:nvSpPr>
        <p:spPr>
          <a:xfrm>
            <a:off x="2138384" y="1324035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0) Disable Microsoft Defender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EBC46A-89A1-487E-8B6A-B763F4520EAE}"/>
              </a:ext>
            </a:extLst>
          </p:cNvPr>
          <p:cNvSpPr/>
          <p:nvPr/>
        </p:nvSpPr>
        <p:spPr>
          <a:xfrm>
            <a:off x="2063750" y="1794790"/>
            <a:ext cx="4702252" cy="151014"/>
          </a:xfrm>
          <a:prstGeom prst="rect">
            <a:avLst/>
          </a:prstGeom>
          <a:solidFill>
            <a:srgbClr val="F22222"/>
          </a:solidFill>
          <a:ln cap="rnd">
            <a:solidFill>
              <a:srgbClr val="FFEB66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D26B33C-CAD1-487B-A299-9165DC7F6E4F}"/>
              </a:ext>
            </a:extLst>
          </p:cNvPr>
          <p:cNvSpPr/>
          <p:nvPr/>
        </p:nvSpPr>
        <p:spPr>
          <a:xfrm>
            <a:off x="1987103" y="1794790"/>
            <a:ext cx="303336" cy="2451702"/>
          </a:xfrm>
          <a:prstGeom prst="downArrow">
            <a:avLst>
              <a:gd name="adj1" fmla="val 50000"/>
              <a:gd name="adj2" fmla="val 110762"/>
            </a:avLst>
          </a:prstGeom>
          <a:solidFill>
            <a:srgbClr val="F22222"/>
          </a:solidFill>
          <a:ln>
            <a:solidFill>
              <a:srgbClr val="FFE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11DCC8-7763-4169-8A53-3CC278829582}"/>
              </a:ext>
            </a:extLst>
          </p:cNvPr>
          <p:cNvSpPr/>
          <p:nvPr/>
        </p:nvSpPr>
        <p:spPr>
          <a:xfrm>
            <a:off x="2135269" y="1801461"/>
            <a:ext cx="228007" cy="137672"/>
          </a:xfrm>
          <a:prstGeom prst="rect">
            <a:avLst/>
          </a:prstGeom>
          <a:solidFill>
            <a:srgbClr val="F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B97CB06E-2852-4600-8701-969FBD4E7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427" y="71847"/>
            <a:ext cx="10881360" cy="93425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Microsoft defender is completely disabled</a:t>
            </a:r>
          </a:p>
        </p:txBody>
      </p:sp>
    </p:spTree>
    <p:extLst>
      <p:ext uri="{BB962C8B-B14F-4D97-AF65-F5344CB8AC3E}">
        <p14:creationId xmlns:p14="http://schemas.microsoft.com/office/powerpoint/2010/main" val="78908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301 C 0.00183 -0.00301 0.00339 -0.00023 0.00339 0.00324 C 0.00339 0.00671 0.00183 0.00972 -2.5E-6 0.00972 C -0.00182 0.00972 -0.00325 0.00671 -0.00325 0.00324 C -0.00325 -0.00023 -0.00182 -0.00301 -2.5E-6 -0.00301 Z " pathEditMode="fixed" rAng="0" ptsTypes="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C 0.00182 -2.22222E-6 0.00339 0.00278 0.00339 0.00625 C 0.00339 0.00972 0.00182 0.01273 4.16667E-7 0.01273 C -0.00182 0.01273 -0.00326 0.00972 -0.00326 0.00625 C -0.00326 0.00278 -0.00182 -2.22222E-6 4.16667E-7 -2.22222E-6 Z " pathEditMode="fixed" rAng="0" ptsTypes="AAA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3" grpId="0" animBg="1"/>
      <p:bldP spid="24" grpId="0" animBg="1"/>
      <p:bldP spid="2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44FA78-B6D1-4E4D-AA34-F06860A980E4}"/>
              </a:ext>
            </a:extLst>
          </p:cNvPr>
          <p:cNvSpPr/>
          <p:nvPr/>
        </p:nvSpPr>
        <p:spPr>
          <a:xfrm>
            <a:off x="731520" y="349907"/>
            <a:ext cx="11089178" cy="2172082"/>
          </a:xfrm>
          <a:prstGeom prst="roundRect">
            <a:avLst>
              <a:gd name="adj" fmla="val 31055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cap="none" dirty="0"/>
              <a:t>Kernel-mode attack </a:t>
            </a:r>
            <a:br>
              <a:rPr lang="en-US" sz="4300" cap="none" dirty="0"/>
            </a:br>
            <a:r>
              <a:rPr lang="en-US" sz="4300" cap="none" dirty="0"/>
              <a:t>has disabled</a:t>
            </a:r>
            <a:r>
              <a:rPr lang="ru-RU" sz="4300" cap="none" dirty="0"/>
              <a:t> </a:t>
            </a:r>
            <a:r>
              <a:rPr lang="en-US" sz="4300" cap="none" dirty="0"/>
              <a:t>Microsoft Defender </a:t>
            </a:r>
            <a:br>
              <a:rPr lang="en-US" sz="4300" cap="none" dirty="0"/>
            </a:br>
            <a:r>
              <a:rPr lang="en-US" sz="4300" cap="none" dirty="0"/>
              <a:t>without triggering any security reaction</a:t>
            </a:r>
            <a:endParaRPr lang="en-US" sz="43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A86D9F-FA8F-4CF0-80EE-EE05E872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71060">
            <a:off x="4372406" y="4329071"/>
            <a:ext cx="3323705" cy="217208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C59A067-1DE5-4036-86D6-E61B1ACB116F}"/>
              </a:ext>
            </a:extLst>
          </p:cNvPr>
          <p:cNvSpPr/>
          <p:nvPr/>
        </p:nvSpPr>
        <p:spPr>
          <a:xfrm>
            <a:off x="5859952" y="2696392"/>
            <a:ext cx="472093" cy="421926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D25D14-8CB1-4FEB-B99A-A53E8F1C1BCC}"/>
              </a:ext>
            </a:extLst>
          </p:cNvPr>
          <p:cNvSpPr/>
          <p:nvPr/>
        </p:nvSpPr>
        <p:spPr>
          <a:xfrm>
            <a:off x="6034258" y="4233033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19FF1E-1253-4323-9E9B-9CE46F016281}"/>
              </a:ext>
            </a:extLst>
          </p:cNvPr>
          <p:cNvSpPr/>
          <p:nvPr/>
        </p:nvSpPr>
        <p:spPr>
          <a:xfrm>
            <a:off x="5974860" y="3550051"/>
            <a:ext cx="242276" cy="215265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DA502-C6DF-4FCF-B816-EB2766598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DDCB4-7E4F-4C06-ACD9-9E8F612C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94" y="538440"/>
            <a:ext cx="11232414" cy="5998885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02591C4-0B2B-49CF-BB0D-F98CFF3A5DE2}"/>
              </a:ext>
            </a:extLst>
          </p:cNvPr>
          <p:cNvSpPr/>
          <p:nvPr/>
        </p:nvSpPr>
        <p:spPr>
          <a:xfrm rot="7917718" flipH="1" flipV="1">
            <a:off x="507430" y="-1621236"/>
            <a:ext cx="5317445" cy="10100469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1E9DF2EF-6986-4221-BA9E-AB9204106D44}"/>
              </a:ext>
            </a:extLst>
          </p:cNvPr>
          <p:cNvSpPr/>
          <p:nvPr/>
        </p:nvSpPr>
        <p:spPr>
          <a:xfrm rot="2339238">
            <a:off x="6288777" y="2725573"/>
            <a:ext cx="731520" cy="73152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D4DA32AB-9645-41C2-9A4C-18EDB7D512F2}"/>
              </a:ext>
            </a:extLst>
          </p:cNvPr>
          <p:cNvSpPr/>
          <p:nvPr/>
        </p:nvSpPr>
        <p:spPr>
          <a:xfrm rot="2339238">
            <a:off x="6288777" y="4062301"/>
            <a:ext cx="731520" cy="731520"/>
          </a:xfrm>
          <a:prstGeom prst="plus">
            <a:avLst>
              <a:gd name="adj" fmla="val 42645"/>
            </a:avLst>
          </a:prstGeom>
          <a:solidFill>
            <a:srgbClr val="0078D4"/>
          </a:solidFill>
          <a:ln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930ADF-8EC2-4D2F-8DFF-D7B1CA4DC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73" y="634336"/>
            <a:ext cx="3712119" cy="49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5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42611-974F-4158-AA94-778C64D0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451A4-4370-8573-5A22-D139BF45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66" y="4088818"/>
            <a:ext cx="2739021" cy="254729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07CAC2-01D1-489C-B2F6-917AC9BBA290}"/>
              </a:ext>
            </a:extLst>
          </p:cNvPr>
          <p:cNvSpPr/>
          <p:nvPr/>
        </p:nvSpPr>
        <p:spPr>
          <a:xfrm>
            <a:off x="324196" y="349907"/>
            <a:ext cx="11438313" cy="2172082"/>
          </a:xfrm>
          <a:prstGeom prst="roundRect">
            <a:avLst>
              <a:gd name="adj" fmla="val 31055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cap="none" dirty="0"/>
              <a:t>The attack has blinded Microsoft Defender.</a:t>
            </a:r>
            <a:br>
              <a:rPr lang="en-US" sz="4300" cap="none" dirty="0"/>
            </a:br>
            <a:r>
              <a:rPr lang="en-US" sz="4300" cap="none" dirty="0"/>
              <a:t>What about other AVs?</a:t>
            </a:r>
            <a:endParaRPr lang="en-US" sz="43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685F85-6EEC-4B1C-A0AC-B2776D70E509}"/>
              </a:ext>
            </a:extLst>
          </p:cNvPr>
          <p:cNvSpPr/>
          <p:nvPr/>
        </p:nvSpPr>
        <p:spPr>
          <a:xfrm rot="2114155">
            <a:off x="4184877" y="2797643"/>
            <a:ext cx="472093" cy="47548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433F11-8DEE-4F42-81AE-EA74AFF5C07D}"/>
              </a:ext>
            </a:extLst>
          </p:cNvPr>
          <p:cNvSpPr/>
          <p:nvPr/>
        </p:nvSpPr>
        <p:spPr>
          <a:xfrm rot="2114155">
            <a:off x="3544055" y="4143207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AF4BF2-77AF-4DA9-8188-90A522943420}"/>
              </a:ext>
            </a:extLst>
          </p:cNvPr>
          <p:cNvSpPr/>
          <p:nvPr/>
        </p:nvSpPr>
        <p:spPr>
          <a:xfrm rot="2114155">
            <a:off x="3843635" y="3557716"/>
            <a:ext cx="242276" cy="24688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4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03B8634-28C7-4C0F-AA26-61D3A3F6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3" y="503951"/>
            <a:ext cx="5878976" cy="28506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D46156-22B9-452F-8066-43F136A7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0"/>
            <a:ext cx="10488168" cy="944880"/>
          </a:xfrm>
        </p:spPr>
        <p:txBody>
          <a:bodyPr>
            <a:noAutofit/>
          </a:bodyPr>
          <a:lstStyle/>
          <a:p>
            <a:r>
              <a:rPr lang="en-US" sz="4400" dirty="0"/>
              <a:t>User-mode Attacks: 3, 4, 5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14C8D67-AB0C-4ADB-9893-2BACABE26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76820"/>
              </p:ext>
            </p:extLst>
          </p:nvPr>
        </p:nvGraphicFramePr>
        <p:xfrm>
          <a:off x="497840" y="5319075"/>
          <a:ext cx="11128247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6760">
                  <a:extLst>
                    <a:ext uri="{9D8B030D-6E8A-4147-A177-3AD203B41FA5}">
                      <a16:colId xmlns:a16="http://schemas.microsoft.com/office/drawing/2014/main" val="3967464743"/>
                    </a:ext>
                  </a:extLst>
                </a:gridCol>
                <a:gridCol w="2589835">
                  <a:extLst>
                    <a:ext uri="{9D8B030D-6E8A-4147-A177-3AD203B41FA5}">
                      <a16:colId xmlns:a16="http://schemas.microsoft.com/office/drawing/2014/main" val="2942627949"/>
                    </a:ext>
                  </a:extLst>
                </a:gridCol>
                <a:gridCol w="6521652">
                  <a:extLst>
                    <a:ext uri="{9D8B030D-6E8A-4147-A177-3AD203B41FA5}">
                      <a16:colId xmlns:a16="http://schemas.microsoft.com/office/drawing/2014/main" val="2920892301"/>
                    </a:ext>
                  </a:extLst>
                </a:gridCol>
              </a:tblGrid>
              <a:tr h="2827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Times New Roman" panose="02020603050405020304" pitchFamily="18" charset="0"/>
                        </a:rPr>
                        <a:t>PowerShell cmdlets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  <a:cs typeface="Times New Roman" panose="02020603050405020304" pitchFamily="18" charset="0"/>
                        </a:rPr>
                        <a:t>Stop scanning and other security features</a:t>
                      </a:r>
                    </a:p>
                    <a:p>
                      <a:pPr marL="182880" indent="-18288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n-lt"/>
                          <a:cs typeface="Times New Roman" panose="02020603050405020304" pitchFamily="18" charset="0"/>
                        </a:rPr>
                        <a:t>Add exclusion path</a:t>
                      </a:r>
                    </a:p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Block attaching to newly created volumes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3"/>
                        </a:rPr>
                        <a:t>TrickBot Trojan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4"/>
                        </a:rPr>
                        <a:t>Zloader Trojan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5"/>
                        </a:rPr>
                        <a:t>MosaicLoader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6"/>
                        </a:rPr>
                        <a:t>Kraken Botnet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7"/>
                        </a:rPr>
                        <a:t>P1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8"/>
                        </a:rPr>
                        <a:t>P2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9087"/>
                  </a:ext>
                </a:extLst>
              </a:tr>
              <a:tr h="2827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Times New Roman" panose="02020603050405020304" pitchFamily="18" charset="0"/>
                        </a:rPr>
                        <a:t>WMI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9"/>
                        </a:rPr>
                        <a:t>DeroHE ransomware</a:t>
                      </a:r>
                      <a:r>
                        <a:rPr lang="en-US" sz="1600" dirty="0">
                          <a:latin typeface="+mn-lt"/>
                        </a:rPr>
                        <a:t> (</a:t>
                      </a:r>
                      <a:r>
                        <a:rPr lang="en-US" sz="1600" dirty="0" err="1">
                          <a:latin typeface="+mn-lt"/>
                        </a:rPr>
                        <a:t>n.b.</a:t>
                      </a:r>
                      <a:r>
                        <a:rPr lang="en-US" sz="1600" dirty="0">
                          <a:latin typeface="+mn-lt"/>
                        </a:rPr>
                        <a:t> </a:t>
                      </a:r>
                      <a:r>
                        <a:rPr lang="en-US" sz="1600" dirty="0">
                          <a:latin typeface="+mn-lt"/>
                          <a:hlinkClick r:id="rId10"/>
                        </a:rPr>
                        <a:t>wmic.exe is deprecated now</a:t>
                      </a:r>
                      <a:r>
                        <a:rPr lang="en-US" sz="1600" dirty="0">
                          <a:latin typeface="+mn-lt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285985"/>
                  </a:ext>
                </a:extLst>
              </a:tr>
              <a:tr h="2827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Times New Roman" panose="02020603050405020304" pitchFamily="18" charset="0"/>
                        </a:rPr>
                        <a:t>Group Policy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11"/>
                        </a:rPr>
                        <a:t>Egregor ransomware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12"/>
                        </a:rPr>
                        <a:t>Defender Control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014116"/>
                  </a:ext>
                </a:extLst>
              </a:tr>
              <a:tr h="28277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Times New Roman" panose="02020603050405020304" pitchFamily="18" charset="0"/>
                        </a:rPr>
                        <a:t>Registry values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Block attaching to 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13"/>
                        </a:rPr>
                        <a:t>R1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66012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0D73CCE3-111A-4E9B-9BD6-DBD10D3C27AB}"/>
              </a:ext>
            </a:extLst>
          </p:cNvPr>
          <p:cNvSpPr/>
          <p:nvPr/>
        </p:nvSpPr>
        <p:spPr>
          <a:xfrm>
            <a:off x="497840" y="4934227"/>
            <a:ext cx="347980" cy="329606"/>
          </a:xfrm>
          <a:prstGeom prst="ellipse">
            <a:avLst/>
          </a:prstGeom>
          <a:solidFill>
            <a:srgbClr val="FF17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7CE3E-AC1E-4719-8E41-C14AA6958C0C}"/>
              </a:ext>
            </a:extLst>
          </p:cNvPr>
          <p:cNvSpPr txBox="1"/>
          <p:nvPr/>
        </p:nvSpPr>
        <p:spPr>
          <a:xfrm>
            <a:off x="845820" y="4936716"/>
            <a:ext cx="525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cs typeface="Times New Roman" panose="02020603050405020304" pitchFamily="18" charset="0"/>
              </a:rPr>
              <a:t>Modify</a:t>
            </a:r>
            <a:r>
              <a:rPr lang="en-US" dirty="0">
                <a:cs typeface="Times New Roman" panose="02020603050405020304" pitchFamily="18" charset="0"/>
              </a:rPr>
              <a:t> Microsoft Defender settings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6FEAC0-2A18-4A37-9725-F07CC6AE7E42}"/>
              </a:ext>
            </a:extLst>
          </p:cNvPr>
          <p:cNvCxnSpPr>
            <a:cxnSpLocks/>
          </p:cNvCxnSpPr>
          <p:nvPr/>
        </p:nvCxnSpPr>
        <p:spPr>
          <a:xfrm flipH="1">
            <a:off x="794865" y="1921284"/>
            <a:ext cx="3234210" cy="3032799"/>
          </a:xfrm>
          <a:prstGeom prst="line">
            <a:avLst/>
          </a:prstGeom>
          <a:ln w="3810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FD7164F5-B231-4108-B49E-77F23B75D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422117"/>
              </p:ext>
            </p:extLst>
          </p:nvPr>
        </p:nvGraphicFramePr>
        <p:xfrm>
          <a:off x="6206757" y="4572103"/>
          <a:ext cx="5419331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8875">
                  <a:extLst>
                    <a:ext uri="{9D8B030D-6E8A-4147-A177-3AD203B41FA5}">
                      <a16:colId xmlns:a16="http://schemas.microsoft.com/office/drawing/2014/main" val="3967464743"/>
                    </a:ext>
                  </a:extLst>
                </a:gridCol>
                <a:gridCol w="2090456">
                  <a:extLst>
                    <a:ext uri="{9D8B030D-6E8A-4147-A177-3AD203B41FA5}">
                      <a16:colId xmlns:a16="http://schemas.microsoft.com/office/drawing/2014/main" val="2920892301"/>
                    </a:ext>
                  </a:extLst>
                </a:gridCol>
              </a:tblGrid>
              <a:tr h="28277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Unload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WdFilter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via abusing NT symbolic links redirection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14"/>
                        </a:rPr>
                        <a:t>unDefender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269087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716C0B8F-490C-45DA-9792-949913482552}"/>
              </a:ext>
            </a:extLst>
          </p:cNvPr>
          <p:cNvSpPr/>
          <p:nvPr/>
        </p:nvSpPr>
        <p:spPr>
          <a:xfrm>
            <a:off x="6288037" y="4194448"/>
            <a:ext cx="347980" cy="329606"/>
          </a:xfrm>
          <a:prstGeom prst="ellipse">
            <a:avLst/>
          </a:prstGeom>
          <a:solidFill>
            <a:srgbClr val="FF17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5FF42D-2FA4-41BF-B4AE-00AB2353C9E0}"/>
              </a:ext>
            </a:extLst>
          </p:cNvPr>
          <p:cNvSpPr txBox="1"/>
          <p:nvPr/>
        </p:nvSpPr>
        <p:spPr>
          <a:xfrm>
            <a:off x="6636017" y="4196937"/>
            <a:ext cx="340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cs typeface="Times New Roman" panose="02020603050405020304" pitchFamily="18" charset="0"/>
              </a:rPr>
              <a:t>Abuse Symbolic links</a:t>
            </a:r>
            <a:endParaRPr lang="en-US" dirty="0"/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578D59C9-A510-4F6B-8A17-E60BDA3C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73123"/>
              </p:ext>
            </p:extLst>
          </p:nvPr>
        </p:nvGraphicFramePr>
        <p:xfrm>
          <a:off x="6285825" y="2543230"/>
          <a:ext cx="5340263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1318">
                  <a:extLst>
                    <a:ext uri="{9D8B030D-6E8A-4147-A177-3AD203B41FA5}">
                      <a16:colId xmlns:a16="http://schemas.microsoft.com/office/drawing/2014/main" val="3967464743"/>
                    </a:ext>
                  </a:extLst>
                </a:gridCol>
                <a:gridCol w="2378945">
                  <a:extLst>
                    <a:ext uri="{9D8B030D-6E8A-4147-A177-3AD203B41FA5}">
                      <a16:colId xmlns:a16="http://schemas.microsoft.com/office/drawing/2014/main" val="2920892301"/>
                    </a:ext>
                  </a:extLst>
                </a:gridCol>
              </a:tblGrid>
              <a:tr h="28277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Use syscalls to modify Token structure:</a:t>
                      </a:r>
                    </a:p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Token Integrity Level </a:t>
                      </a:r>
                    </a:p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Token Privileges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hlinkClick r:id="rId15"/>
                        </a:rPr>
                        <a:t>SandboxDefender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 err="1">
                          <a:latin typeface="+mn-lt"/>
                          <a:hlinkClick r:id="rId16"/>
                        </a:rPr>
                        <a:t>PPLGuard</a:t>
                      </a:r>
                      <a:r>
                        <a:rPr lang="en-US" sz="1600" dirty="0">
                          <a:latin typeface="+mn-lt"/>
                        </a:rPr>
                        <a:t> (‘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trust label’</a:t>
                      </a:r>
                      <a:r>
                        <a:rPr lang="en-US" sz="1600" dirty="0">
                          <a:latin typeface="+mn-lt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269087"/>
                  </a:ext>
                </a:extLst>
              </a:tr>
              <a:tr h="282776">
                <a:tc>
                  <a:txBody>
                    <a:bodyPr/>
                    <a:lstStyle/>
                    <a:p>
                      <a:pPr marL="91440" lvl="0" algn="l" defTabSz="914400" rtl="0" eaLnBrk="1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→Fixed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at June, 2022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17"/>
                        </a:rPr>
                        <a:t>KillDefender_BOF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551464"/>
                  </a:ext>
                </a:extLst>
              </a:tr>
            </a:tbl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A89FB1F9-1F82-4EFA-87CA-2C8AC4815047}"/>
              </a:ext>
            </a:extLst>
          </p:cNvPr>
          <p:cNvSpPr/>
          <p:nvPr/>
        </p:nvSpPr>
        <p:spPr>
          <a:xfrm>
            <a:off x="6367105" y="2165575"/>
            <a:ext cx="347980" cy="329606"/>
          </a:xfrm>
          <a:prstGeom prst="ellipse">
            <a:avLst/>
          </a:prstGeom>
          <a:solidFill>
            <a:srgbClr val="FF17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2305D5-3DF9-4235-B313-B7578E9F5333}"/>
              </a:ext>
            </a:extLst>
          </p:cNvPr>
          <p:cNvSpPr txBox="1"/>
          <p:nvPr/>
        </p:nvSpPr>
        <p:spPr>
          <a:xfrm>
            <a:off x="6715085" y="2168064"/>
            <a:ext cx="340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User-mode Sandboxing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4AE0E-4FB1-49C7-A00F-C1B1673B8094}"/>
              </a:ext>
            </a:extLst>
          </p:cNvPr>
          <p:cNvCxnSpPr>
            <a:cxnSpLocks/>
          </p:cNvCxnSpPr>
          <p:nvPr/>
        </p:nvCxnSpPr>
        <p:spPr>
          <a:xfrm flipV="1">
            <a:off x="3778505" y="2330378"/>
            <a:ext cx="296290" cy="276337"/>
          </a:xfrm>
          <a:prstGeom prst="line">
            <a:avLst/>
          </a:prstGeom>
          <a:ln w="3810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C4CE72-F3A9-43D8-A431-76381DB0A06A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4074795" y="2330378"/>
            <a:ext cx="2292310" cy="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EF4E02-9A03-4882-BDB1-A1F7A7428E13}"/>
              </a:ext>
            </a:extLst>
          </p:cNvPr>
          <p:cNvCxnSpPr>
            <a:cxnSpLocks/>
          </p:cNvCxnSpPr>
          <p:nvPr/>
        </p:nvCxnSpPr>
        <p:spPr>
          <a:xfrm>
            <a:off x="2590800" y="2827020"/>
            <a:ext cx="1391920" cy="1532231"/>
          </a:xfrm>
          <a:prstGeom prst="line">
            <a:avLst/>
          </a:prstGeom>
          <a:ln w="3810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EEBCD3-E30B-408C-8C89-A4B61B6B25C7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982720" y="4359251"/>
            <a:ext cx="2305317" cy="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37D2AD47-4C99-4D66-8DF6-1A1F60A3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7897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858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75E6E-2E54-2F4A-28A4-AA192CE4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86" y="-6226"/>
            <a:ext cx="11931535" cy="726993"/>
          </a:xfrm>
        </p:spPr>
        <p:txBody>
          <a:bodyPr>
            <a:noAutofit/>
          </a:bodyPr>
          <a:lstStyle/>
          <a:p>
            <a:r>
              <a:rPr lang="en-US" sz="4400" dirty="0"/>
              <a:t>Kernel-mode Sandboxing attack blinds top AV</a:t>
            </a:r>
            <a:r>
              <a:rPr lang="en-US" sz="4400" cap="none" dirty="0"/>
              <a:t>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AB23C1-B61E-112F-F10C-40DFFDEF4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625473"/>
              </p:ext>
            </p:extLst>
          </p:nvPr>
        </p:nvGraphicFramePr>
        <p:xfrm>
          <a:off x="248678" y="715332"/>
          <a:ext cx="11771526" cy="549095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331635">
                  <a:extLst>
                    <a:ext uri="{9D8B030D-6E8A-4147-A177-3AD203B41FA5}">
                      <a16:colId xmlns:a16="http://schemas.microsoft.com/office/drawing/2014/main" val="3547962839"/>
                    </a:ext>
                  </a:extLst>
                </a:gridCol>
                <a:gridCol w="3699163">
                  <a:extLst>
                    <a:ext uri="{9D8B030D-6E8A-4147-A177-3AD203B41FA5}">
                      <a16:colId xmlns:a16="http://schemas.microsoft.com/office/drawing/2014/main" val="1232879824"/>
                    </a:ext>
                  </a:extLst>
                </a:gridCol>
                <a:gridCol w="3740728">
                  <a:extLst>
                    <a:ext uri="{9D8B030D-6E8A-4147-A177-3AD203B41FA5}">
                      <a16:colId xmlns:a16="http://schemas.microsoft.com/office/drawing/2014/main" val="42736189"/>
                    </a:ext>
                  </a:extLst>
                </a:gridCol>
              </a:tblGrid>
              <a:tr h="923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AV Name 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AV ability to detect malicious files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AV ability to detect malicious processes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1895789"/>
                  </a:ext>
                </a:extLst>
              </a:tr>
              <a:tr h="552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Microsoft Defender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5" gridSpan="2"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0" b="0" kern="1200" dirty="0">
                          <a:solidFill>
                            <a:srgbClr val="FF24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Disabled</a:t>
                      </a:r>
                      <a:endParaRPr lang="en-US" sz="54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5"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5696028"/>
                  </a:ext>
                </a:extLst>
              </a:tr>
              <a:tr h="552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McAfee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5872523"/>
                  </a:ext>
                </a:extLst>
              </a:tr>
              <a:tr h="552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Malwarebytes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8360774"/>
                  </a:ext>
                </a:extLst>
              </a:tr>
              <a:tr h="552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Avast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6583414"/>
                  </a:ext>
                </a:extLst>
              </a:tr>
              <a:tr h="552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AVG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4642235"/>
                  </a:ext>
                </a:extLst>
              </a:tr>
              <a:tr h="5521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Kaspersky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kern="1200" dirty="0">
                          <a:solidFill>
                            <a:srgbClr val="FF24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Disabled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66FF00"/>
                          </a:solidFill>
                          <a:effectLst/>
                        </a:rPr>
                        <a:t>Enabled</a:t>
                      </a:r>
                      <a:endParaRPr lang="en-US" sz="2800" b="0" dirty="0">
                        <a:solidFill>
                          <a:srgbClr val="66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3115857"/>
                  </a:ext>
                </a:extLst>
              </a:tr>
              <a:tr h="1254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0" dirty="0">
                          <a:solidFill>
                            <a:srgbClr val="66FF00"/>
                          </a:solidFill>
                          <a:effectLst/>
                        </a:rPr>
                        <a:t>Enabled</a:t>
                      </a:r>
                      <a:r>
                        <a:rPr lang="en-US" sz="2800" b="0" kern="1200" dirty="0">
                          <a:solidFill>
                            <a:srgbClr val="66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but </a:t>
                      </a:r>
                      <a:br>
                        <a:rPr lang="en-US" sz="2800" b="0" kern="1200" dirty="0">
                          <a:solidFill>
                            <a:srgbClr val="66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800" b="0" kern="1200" dirty="0">
                          <a:solidFill>
                            <a:srgbClr val="66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 cannot remove malware files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kern="1200" dirty="0">
                          <a:solidFill>
                            <a:srgbClr val="FF24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Disabled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523649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F27317CE-6DA6-2AEF-72CA-D05CEAC94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86" y="2274226"/>
            <a:ext cx="1992913" cy="39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lwarebytes Antivirus Review: Is it Worth Trying in 2022?">
            <a:extLst>
              <a:ext uri="{FF2B5EF4-FFF2-40B4-BE49-F238E27FC236}">
                <a16:creationId xmlns:a16="http://schemas.microsoft.com/office/drawing/2014/main" id="{61697167-9FDE-DBF4-81C8-995AF5A53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47" y="3808564"/>
            <a:ext cx="2318628" cy="6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B08490-3FD2-2205-A43C-CF6AC34FC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47" y="4465621"/>
            <a:ext cx="2252907" cy="4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5C1675C-6DDF-A77A-A3D0-EEA3720BBC6F}"/>
              </a:ext>
            </a:extLst>
          </p:cNvPr>
          <p:cNvGrpSpPr/>
          <p:nvPr/>
        </p:nvGrpSpPr>
        <p:grpSpPr>
          <a:xfrm>
            <a:off x="550936" y="1593386"/>
            <a:ext cx="3752211" cy="567357"/>
            <a:chOff x="529162" y="1845540"/>
            <a:chExt cx="3752211" cy="567357"/>
          </a:xfrm>
        </p:grpSpPr>
        <p:pic>
          <p:nvPicPr>
            <p:cNvPr id="1034" name="Picture 10" descr="Microsoft EDR - Critical Start">
              <a:extLst>
                <a:ext uri="{FF2B5EF4-FFF2-40B4-BE49-F238E27FC236}">
                  <a16:creationId xmlns:a16="http://schemas.microsoft.com/office/drawing/2014/main" id="{4359A176-CE68-4547-7ECC-9B8D38D3BC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78" b="42950"/>
            <a:stretch/>
          </p:blipFill>
          <p:spPr bwMode="auto">
            <a:xfrm>
              <a:off x="1006158" y="1845540"/>
              <a:ext cx="3275215" cy="525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Microsoft Defender - Apps on Google Play">
              <a:extLst>
                <a:ext uri="{FF2B5EF4-FFF2-40B4-BE49-F238E27FC236}">
                  <a16:creationId xmlns:a16="http://schemas.microsoft.com/office/drawing/2014/main" id="{78E3D7CB-BFF5-EDC8-71E4-10C896AED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62" y="1935901"/>
              <a:ext cx="476996" cy="47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713C08-80C4-83AB-3D43-46197C53EA8D}"/>
              </a:ext>
            </a:extLst>
          </p:cNvPr>
          <p:cNvGrpSpPr/>
          <p:nvPr/>
        </p:nvGrpSpPr>
        <p:grpSpPr>
          <a:xfrm>
            <a:off x="2332319" y="2734639"/>
            <a:ext cx="1672959" cy="562123"/>
            <a:chOff x="1202177" y="3541888"/>
            <a:chExt cx="1760047" cy="575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3A4096-F033-F1A3-6952-38393C4F3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66966"/>
            <a:stretch/>
          </p:blipFill>
          <p:spPr>
            <a:xfrm>
              <a:off x="1202177" y="3619653"/>
              <a:ext cx="474145" cy="4514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C3D8408-2787-5961-2E51-CCC474507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33034"/>
            <a:stretch/>
          </p:blipFill>
          <p:spPr>
            <a:xfrm>
              <a:off x="1736733" y="3541888"/>
              <a:ext cx="1225491" cy="5755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D7F74C-FA00-755C-692C-CF3A998DB75F}"/>
              </a:ext>
            </a:extLst>
          </p:cNvPr>
          <p:cNvGrpSpPr/>
          <p:nvPr/>
        </p:nvGrpSpPr>
        <p:grpSpPr>
          <a:xfrm>
            <a:off x="1354829" y="4743835"/>
            <a:ext cx="1857514" cy="1654760"/>
            <a:chOff x="1459428" y="5029260"/>
            <a:chExt cx="1857514" cy="1654760"/>
          </a:xfrm>
        </p:grpSpPr>
        <p:pic>
          <p:nvPicPr>
            <p:cNvPr id="6" name="Picture 4" descr="Купить WF00219010 Worry-Free Services, Multi-Language: [Service]Extension:  Renew, Academic, 6-10, 12 month(s) по лучшей цене">
              <a:extLst>
                <a:ext uri="{FF2B5EF4-FFF2-40B4-BE49-F238E27FC236}">
                  <a16:creationId xmlns:a16="http://schemas.microsoft.com/office/drawing/2014/main" id="{F8F3AC5C-B5C1-5795-35A6-2ECC3DC69B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17"/>
            <a:stretch/>
          </p:blipFill>
          <p:spPr bwMode="auto">
            <a:xfrm>
              <a:off x="1459428" y="5029260"/>
              <a:ext cx="609899" cy="165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Trend Micro (NL) | Internet Security Antivirus - PC &amp; Mac">
              <a:extLst>
                <a:ext uri="{FF2B5EF4-FFF2-40B4-BE49-F238E27FC236}">
                  <a16:creationId xmlns:a16="http://schemas.microsoft.com/office/drawing/2014/main" id="{5E752826-C3BC-6861-0D8E-0E06D8D52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8"/>
            <a:stretch/>
          </p:blipFill>
          <p:spPr bwMode="auto">
            <a:xfrm>
              <a:off x="2044860" y="5533762"/>
              <a:ext cx="1272082" cy="637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E3744-1619-20BE-9451-980F0549772A}"/>
              </a:ext>
            </a:extLst>
          </p:cNvPr>
          <p:cNvGrpSpPr/>
          <p:nvPr/>
        </p:nvGrpSpPr>
        <p:grpSpPr>
          <a:xfrm>
            <a:off x="884978" y="2526968"/>
            <a:ext cx="1320618" cy="956314"/>
            <a:chOff x="1463729" y="3870258"/>
            <a:chExt cx="1620868" cy="1077805"/>
          </a:xfrm>
        </p:grpSpPr>
        <p:pic>
          <p:nvPicPr>
            <p:cNvPr id="1036" name="Picture 12" descr="AVG AntiVirus Logo transparent PNG - StickPNG">
              <a:extLst>
                <a:ext uri="{FF2B5EF4-FFF2-40B4-BE49-F238E27FC236}">
                  <a16:creationId xmlns:a16="http://schemas.microsoft.com/office/drawing/2014/main" id="{44C0C75A-AD0F-CE95-AF64-BBA5936692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401"/>
            <a:stretch/>
          </p:blipFill>
          <p:spPr bwMode="auto">
            <a:xfrm>
              <a:off x="1463729" y="3870258"/>
              <a:ext cx="491470" cy="1077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F3EB05D-74BC-7A6A-C7FB-FDB03DD7B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46814" y="4153941"/>
              <a:ext cx="1037783" cy="50377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304CF5B-6311-4E61-9D8A-BB84184787D2}"/>
              </a:ext>
            </a:extLst>
          </p:cNvPr>
          <p:cNvSpPr txBox="1"/>
          <p:nvPr/>
        </p:nvSpPr>
        <p:spPr>
          <a:xfrm>
            <a:off x="426721" y="6214320"/>
            <a:ext cx="1112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Disclaimer:  The purpose is to provide technical review only. This analysis is not designed to promote any solutions.</a:t>
            </a:r>
          </a:p>
          <a:p>
            <a:pPr algn="just"/>
            <a:r>
              <a:rPr lang="en-US" sz="1600" dirty="0"/>
              <a:t>                       We do respect all antiviruses and endpoint security solutions.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2C069A-5E49-462B-9870-EA0C6D9BB8CC}"/>
              </a:ext>
            </a:extLst>
          </p:cNvPr>
          <p:cNvGrpSpPr/>
          <p:nvPr/>
        </p:nvGrpSpPr>
        <p:grpSpPr>
          <a:xfrm>
            <a:off x="926786" y="3325904"/>
            <a:ext cx="2891350" cy="503778"/>
            <a:chOff x="362520" y="4035027"/>
            <a:chExt cx="2830502" cy="4314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739BE0-2749-4FE7-B47B-1C8DFC365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r="80872"/>
            <a:stretch/>
          </p:blipFill>
          <p:spPr>
            <a:xfrm>
              <a:off x="362520" y="4037875"/>
              <a:ext cx="546569" cy="4286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F80438D-7445-4B40-B635-AF80FAE34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18707" r="2451"/>
            <a:stretch/>
          </p:blipFill>
          <p:spPr>
            <a:xfrm>
              <a:off x="940115" y="4035027"/>
              <a:ext cx="2252907" cy="428625"/>
            </a:xfrm>
            <a:prstGeom prst="rect">
              <a:avLst/>
            </a:prstGeom>
          </p:spPr>
        </p:pic>
      </p:grpSp>
      <p:pic>
        <p:nvPicPr>
          <p:cNvPr id="21" name="Picture 6" descr="360 Total Security Review 2022: How Good Is the Antivirus Tool? |  EXPERTE.com">
            <a:extLst>
              <a:ext uri="{FF2B5EF4-FFF2-40B4-BE49-F238E27FC236}">
                <a16:creationId xmlns:a16="http://schemas.microsoft.com/office/drawing/2014/main" id="{CEF338E9-EBB9-42B8-A8CB-5435245EC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74" y="2246150"/>
            <a:ext cx="1288142" cy="4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B46863A6-D7FB-4CF1-8B09-D2BE2B52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3358E4-E08B-4DAC-A015-D9A073F6192A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9502" t="56279" r="30190" b="5499"/>
          <a:stretch/>
        </p:blipFill>
        <p:spPr>
          <a:xfrm>
            <a:off x="7773993" y="3296762"/>
            <a:ext cx="1080060" cy="9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C 0.00182 -3.33333E-6 0.00338 0.00278 0.00338 0.00625 C 0.00338 0.00973 0.00182 0.01273 3.75E-6 0.01273 C -0.00183 0.01273 -0.00326 0.00973 -0.00326 0.00625 C -0.00326 0.00278 -0.00183 -3.33333E-6 3.75E-6 -3.33333E-6 Z " pathEditMode="fixed" rAng="0" ptsTypes="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14282" y="312091"/>
            <a:ext cx="11096845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/>
              <a:t>Disabling AVG </a:t>
            </a:r>
            <a:r>
              <a:rPr lang="en-US" sz="5400" cap="none" dirty="0" err="1"/>
              <a:t>AntiVirus</a:t>
            </a:r>
            <a:r>
              <a:rPr lang="en-US" sz="5400" cap="none" dirty="0"/>
              <a:t> from Denis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" name="Isosceles Triangle 2">
            <a:hlinkClick r:id="rId3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233A7-3B4E-4D03-9B21-497F8612C0F0}"/>
              </a:ext>
            </a:extLst>
          </p:cNvPr>
          <p:cNvSpPr txBox="1"/>
          <p:nvPr/>
        </p:nvSpPr>
        <p:spPr>
          <a:xfrm>
            <a:off x="426721" y="6162958"/>
            <a:ext cx="1112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Disclaimer:  The purpose is to provide technical review only. This analysis is not designed to promote any solutions.</a:t>
            </a:r>
          </a:p>
          <a:p>
            <a:pPr algn="just"/>
            <a:r>
              <a:rPr lang="en-US" sz="1600" dirty="0"/>
              <a:t>                       We do respect all antiviruses and endpoint security solutions.</a:t>
            </a:r>
          </a:p>
        </p:txBody>
      </p:sp>
    </p:spTree>
    <p:extLst>
      <p:ext uri="{BB962C8B-B14F-4D97-AF65-F5344CB8AC3E}">
        <p14:creationId xmlns:p14="http://schemas.microsoft.com/office/powerpoint/2010/main" val="1170545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617881F-462C-6B07-0504-C6FFA702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61B5A-3D82-5D7D-812C-14EB0B59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23" y="4065174"/>
            <a:ext cx="2390172" cy="239017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456680-80A7-4364-B1B5-65523EC6F296}"/>
              </a:ext>
            </a:extLst>
          </p:cNvPr>
          <p:cNvSpPr/>
          <p:nvPr/>
        </p:nvSpPr>
        <p:spPr>
          <a:xfrm>
            <a:off x="1202572" y="349907"/>
            <a:ext cx="9885975" cy="2172082"/>
          </a:xfrm>
          <a:prstGeom prst="roundRect">
            <a:avLst>
              <a:gd name="adj" fmla="val 31055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>
              <a:lnSpc>
                <a:spcPct val="90000"/>
              </a:lnSpc>
            </a:pPr>
            <a:r>
              <a:rPr lang="en-US" sz="4800" cap="none" dirty="0"/>
              <a:t>MemoryRanger </a:t>
            </a:r>
            <a:br>
              <a:rPr lang="en-US" sz="4800" cap="none" dirty="0"/>
            </a:br>
            <a:r>
              <a:rPr lang="en-US" sz="4800" cap="none" dirty="0"/>
              <a:t>	Defends </a:t>
            </a:r>
            <a:br>
              <a:rPr lang="en-US" sz="4800" cap="none" dirty="0"/>
            </a:br>
            <a:r>
              <a:rPr lang="en-US" sz="4800" cap="none" dirty="0"/>
              <a:t>		Microsoft Defender </a:t>
            </a:r>
            <a:endParaRPr lang="en-US" sz="4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E839E5-2ADC-499F-A465-E706068DA313}"/>
              </a:ext>
            </a:extLst>
          </p:cNvPr>
          <p:cNvSpPr/>
          <p:nvPr/>
        </p:nvSpPr>
        <p:spPr>
          <a:xfrm rot="2740151">
            <a:off x="3641672" y="2870819"/>
            <a:ext cx="472093" cy="475488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D0C48F-F5E6-442C-8338-6D85AE86D14A}"/>
              </a:ext>
            </a:extLst>
          </p:cNvPr>
          <p:cNvSpPr/>
          <p:nvPr/>
        </p:nvSpPr>
        <p:spPr>
          <a:xfrm rot="2740151">
            <a:off x="2803891" y="4048446"/>
            <a:ext cx="111298" cy="10956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05845A-DD5B-466F-AC34-20B3301D6D6F}"/>
              </a:ext>
            </a:extLst>
          </p:cNvPr>
          <p:cNvSpPr/>
          <p:nvPr/>
        </p:nvSpPr>
        <p:spPr>
          <a:xfrm rot="2740151">
            <a:off x="3191029" y="3537611"/>
            <a:ext cx="242276" cy="24688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13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7BFE0-5FFE-1679-4AC4-88324FEE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264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47B12-9A24-DAB8-DEF2-CB8BDF22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B5E2C68-3516-541D-CB50-954D9B1DFB05}"/>
              </a:ext>
            </a:extLst>
          </p:cNvPr>
          <p:cNvSpPr/>
          <p:nvPr/>
        </p:nvSpPr>
        <p:spPr>
          <a:xfrm rot="12545861" flipH="1" flipV="1">
            <a:off x="-1739442" y="-636291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316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F284A-8A99-8B30-64F4-ED91914F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543D5D4-F16C-2D97-574C-1CB01AFBA518}"/>
              </a:ext>
            </a:extLst>
          </p:cNvPr>
          <p:cNvSpPr/>
          <p:nvPr/>
        </p:nvSpPr>
        <p:spPr>
          <a:xfrm rot="10800000" flipH="1" flipV="1">
            <a:off x="2466797" y="-803932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147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AF987-CC9B-695E-1F73-F4F5A4EB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82C9CC5-D7DF-98A3-EF9A-77A17FA1986D}"/>
              </a:ext>
            </a:extLst>
          </p:cNvPr>
          <p:cNvSpPr/>
          <p:nvPr/>
        </p:nvSpPr>
        <p:spPr>
          <a:xfrm rot="10800000" flipH="1" flipV="1">
            <a:off x="5179516" y="-1002052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59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241BF7-25FF-5B72-AEE2-54326511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2713DF4-197B-8FDE-9D08-4A67C0C0BFD2}"/>
              </a:ext>
            </a:extLst>
          </p:cNvPr>
          <p:cNvSpPr/>
          <p:nvPr/>
        </p:nvSpPr>
        <p:spPr>
          <a:xfrm rot="10800000" flipH="1" flipV="1">
            <a:off x="8151317" y="-1230652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973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1C63E7-1223-9D15-8AE4-B38AF871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A45B83B-2B04-D2BF-542F-47E14D6D4520}"/>
              </a:ext>
            </a:extLst>
          </p:cNvPr>
          <p:cNvSpPr/>
          <p:nvPr/>
        </p:nvSpPr>
        <p:spPr>
          <a:xfrm rot="19403547" flipH="1" flipV="1">
            <a:off x="4616394" y="-1747666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175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5F0D7C-F7C6-82DA-3C7F-F2B6B56A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74" y="850587"/>
            <a:ext cx="11716652" cy="577086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 Components:</a:t>
            </a:r>
          </a:p>
          <a:p>
            <a:pPr lvl="1"/>
            <a:r>
              <a:rPr lang="en-US" dirty="0"/>
              <a:t> user-mode control app</a:t>
            </a:r>
          </a:p>
          <a:p>
            <a:pPr lvl="1"/>
            <a:r>
              <a:rPr lang="en-US" dirty="0"/>
              <a:t> kernel-mode driver to register OS callbacks</a:t>
            </a:r>
          </a:p>
          <a:p>
            <a:pPr lvl="1"/>
            <a:r>
              <a:rPr lang="en-US" dirty="0"/>
              <a:t> hypervisor based dispatcher based on Intel VT-x and EPT technologies</a:t>
            </a:r>
          </a:p>
          <a:p>
            <a:pPr>
              <a:spcBef>
                <a:spcPts val="2400"/>
              </a:spcBef>
            </a:pPr>
            <a:r>
              <a:rPr lang="en-US" sz="2800" dirty="0"/>
              <a:t> The key features:</a:t>
            </a:r>
          </a:p>
          <a:p>
            <a:pPr lvl="1"/>
            <a:r>
              <a:rPr lang="en-US" dirty="0"/>
              <a:t> Runs kernel-mode drivers into isolated memory enclaves</a:t>
            </a:r>
          </a:p>
          <a:p>
            <a:pPr lvl="1"/>
            <a:r>
              <a:rPr lang="en-US" dirty="0"/>
              <a:t> Allows different memory access configuration for each memory enclave</a:t>
            </a:r>
          </a:p>
          <a:p>
            <a:pPr lvl="1"/>
            <a:r>
              <a:rPr lang="en-US" dirty="0"/>
              <a:t> Number of enclaves can be increased in runtime (while VBS has fixed 2 enclaves only)</a:t>
            </a:r>
          </a:p>
          <a:p>
            <a:pPr>
              <a:spcBef>
                <a:spcPts val="2400"/>
              </a:spcBef>
            </a:pPr>
            <a:r>
              <a:rPr lang="en-US" sz="2800" dirty="0"/>
              <a:t> Technical features:</a:t>
            </a:r>
          </a:p>
          <a:p>
            <a:pPr lvl="1"/>
            <a:r>
              <a:rPr lang="en-US" dirty="0"/>
              <a:t> Hooks kernel API routines</a:t>
            </a:r>
          </a:p>
          <a:p>
            <a:pPr lvl="1"/>
            <a:r>
              <a:rPr lang="en-US" dirty="0"/>
              <a:t> Redirects illegal access to the sensitive data to the fake content</a:t>
            </a:r>
          </a:p>
          <a:p>
            <a:pPr lvl="1"/>
            <a:r>
              <a:rPr lang="en-US" dirty="0"/>
              <a:t> Supports newest Windows 11 x64 and it is open-source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1803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MemoryRanger: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40CFE-4C98-4E9A-8203-1F2513AC0FBF}"/>
              </a:ext>
            </a:extLst>
          </p:cNvPr>
          <p:cNvSpPr/>
          <p:nvPr/>
        </p:nvSpPr>
        <p:spPr>
          <a:xfrm>
            <a:off x="3442036" y="6242803"/>
            <a:ext cx="53079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hlinkClick r:id="rId2"/>
              </a:rPr>
              <a:t>github.com/</a:t>
            </a:r>
            <a:r>
              <a:rPr lang="en-US" sz="2200" dirty="0" err="1">
                <a:hlinkClick r:id="rId2"/>
              </a:rPr>
              <a:t>IgorKorkin</a:t>
            </a:r>
            <a:r>
              <a:rPr lang="en-US" sz="2200" dirty="0">
                <a:hlinkClick r:id="rId2"/>
              </a:rPr>
              <a:t>/</a:t>
            </a:r>
            <a:r>
              <a:rPr lang="en-US" sz="2200" dirty="0" err="1">
                <a:hlinkClick r:id="rId2"/>
              </a:rPr>
              <a:t>MemoryRanger</a:t>
            </a:r>
            <a:endParaRPr lang="en-US" sz="22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D2E2827-741A-9148-A60F-F0E780C0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9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A50AD5-B2AF-45CF-99F8-37621216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62" y="732650"/>
            <a:ext cx="7312290" cy="4065263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CE4537A-4E45-4238-B507-836C6DE1A98E}"/>
              </a:ext>
            </a:extLst>
          </p:cNvPr>
          <p:cNvSpPr/>
          <p:nvPr/>
        </p:nvSpPr>
        <p:spPr>
          <a:xfrm rot="19846284" flipH="1" flipV="1">
            <a:off x="8495563" y="-1859488"/>
            <a:ext cx="4232734" cy="7243809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73CCE3-111A-4E9B-9BD6-DBD10D3C27AB}"/>
              </a:ext>
            </a:extLst>
          </p:cNvPr>
          <p:cNvSpPr/>
          <p:nvPr/>
        </p:nvSpPr>
        <p:spPr>
          <a:xfrm>
            <a:off x="7676397" y="4290455"/>
            <a:ext cx="347980" cy="329606"/>
          </a:xfrm>
          <a:prstGeom prst="ellipse">
            <a:avLst/>
          </a:prstGeom>
          <a:solidFill>
            <a:srgbClr val="FF17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7CE3E-AC1E-4719-8E41-C14AA6958C0C}"/>
              </a:ext>
            </a:extLst>
          </p:cNvPr>
          <p:cNvSpPr txBox="1"/>
          <p:nvPr/>
        </p:nvSpPr>
        <p:spPr>
          <a:xfrm>
            <a:off x="8024377" y="4292944"/>
            <a:ext cx="3239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cs typeface="Times New Roman" panose="02020603050405020304" pitchFamily="18" charset="0"/>
              </a:rPr>
              <a:t>Attacks on ETW structures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6FEAC0-2A18-4A37-9725-F07CC6AE7E42}"/>
              </a:ext>
            </a:extLst>
          </p:cNvPr>
          <p:cNvCxnSpPr>
            <a:cxnSpLocks/>
          </p:cNvCxnSpPr>
          <p:nvPr/>
        </p:nvCxnSpPr>
        <p:spPr>
          <a:xfrm flipH="1">
            <a:off x="1982070" y="3146970"/>
            <a:ext cx="768812" cy="620044"/>
          </a:xfrm>
          <a:prstGeom prst="line">
            <a:avLst/>
          </a:prstGeom>
          <a:ln w="3810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EB2C9-01E0-455C-BEBE-7A301DAF1E23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978259" y="3769651"/>
            <a:ext cx="1270" cy="968598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FD7164F5-B231-4108-B49E-77F23B75D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420719"/>
              </p:ext>
            </p:extLst>
          </p:nvPr>
        </p:nvGraphicFramePr>
        <p:xfrm>
          <a:off x="1732894" y="5095584"/>
          <a:ext cx="5862798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5667">
                  <a:extLst>
                    <a:ext uri="{9D8B030D-6E8A-4147-A177-3AD203B41FA5}">
                      <a16:colId xmlns:a16="http://schemas.microsoft.com/office/drawing/2014/main" val="3967464743"/>
                    </a:ext>
                  </a:extLst>
                </a:gridCol>
                <a:gridCol w="2017131">
                  <a:extLst>
                    <a:ext uri="{9D8B030D-6E8A-4147-A177-3AD203B41FA5}">
                      <a16:colId xmlns:a16="http://schemas.microsoft.com/office/drawing/2014/main" val="29208923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Process, Thread, Image Callbacks</a:t>
                      </a:r>
                    </a:p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Registry Callbacks</a:t>
                      </a:r>
                    </a:p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Objects Callbacks</a:t>
                      </a:r>
                    </a:p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Minifilter Callbacks</a:t>
                      </a:r>
                    </a:p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Windows Filtering Platform Callouts</a:t>
                      </a:r>
                    </a:p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ETW Callbacks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  <a:hlinkClick r:id="rId3"/>
                        </a:rPr>
                        <a:t>CheekyBlinder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br>
                        <a:rPr lang="en-US" sz="1600" dirty="0">
                          <a:latin typeface="+mn-lt"/>
                        </a:rPr>
                      </a:br>
                      <a:r>
                        <a:rPr lang="en-US" sz="1600" dirty="0">
                          <a:latin typeface="+mn-lt"/>
                          <a:hlinkClick r:id="rId4"/>
                        </a:rPr>
                        <a:t>C1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5"/>
                        </a:rPr>
                        <a:t>C2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6"/>
                        </a:rPr>
                        <a:t>C3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7"/>
                        </a:rPr>
                        <a:t>C4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</a:p>
                    <a:p>
                      <a:pPr algn="ctr"/>
                      <a:r>
                        <a:rPr lang="en-US" sz="1600" dirty="0">
                          <a:latin typeface="+mn-lt"/>
                          <a:hlinkClick r:id="rId8"/>
                        </a:rPr>
                        <a:t>Lazarus Group's Rootkit Attack 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269087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716C0B8F-490C-45DA-9792-949913482552}"/>
              </a:ext>
            </a:extLst>
          </p:cNvPr>
          <p:cNvSpPr/>
          <p:nvPr/>
        </p:nvSpPr>
        <p:spPr>
          <a:xfrm>
            <a:off x="1804269" y="4738249"/>
            <a:ext cx="347980" cy="329606"/>
          </a:xfrm>
          <a:prstGeom prst="ellipse">
            <a:avLst/>
          </a:prstGeom>
          <a:solidFill>
            <a:srgbClr val="FF17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5FF42D-2FA4-41BF-B4AE-00AB2353C9E0}"/>
              </a:ext>
            </a:extLst>
          </p:cNvPr>
          <p:cNvSpPr txBox="1"/>
          <p:nvPr/>
        </p:nvSpPr>
        <p:spPr>
          <a:xfrm>
            <a:off x="2152248" y="4730578"/>
            <a:ext cx="4229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cs typeface="Times New Roman" panose="02020603050405020304" pitchFamily="18" charset="0"/>
              </a:rPr>
              <a:t>Disable Various Kernel Callbacks</a:t>
            </a:r>
            <a:endParaRPr lang="en-US" dirty="0"/>
          </a:p>
        </p:txBody>
      </p:sp>
      <p:graphicFrame>
        <p:nvGraphicFramePr>
          <p:cNvPr id="20" name="Table 7">
            <a:extLst>
              <a:ext uri="{FF2B5EF4-FFF2-40B4-BE49-F238E27FC236}">
                <a16:creationId xmlns:a16="http://schemas.microsoft.com/office/drawing/2014/main" id="{578D59C9-A510-4F6B-8A17-E60BDA3C9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79396"/>
              </p:ext>
            </p:extLst>
          </p:nvPr>
        </p:nvGraphicFramePr>
        <p:xfrm>
          <a:off x="6259258" y="817727"/>
          <a:ext cx="5691950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7258">
                  <a:extLst>
                    <a:ext uri="{9D8B030D-6E8A-4147-A177-3AD203B41FA5}">
                      <a16:colId xmlns:a16="http://schemas.microsoft.com/office/drawing/2014/main" val="3967464743"/>
                    </a:ext>
                  </a:extLst>
                </a:gridCol>
                <a:gridCol w="2494692">
                  <a:extLst>
                    <a:ext uri="{9D8B030D-6E8A-4147-A177-3AD203B41FA5}">
                      <a16:colId xmlns:a16="http://schemas.microsoft.com/office/drawing/2014/main" val="2920892301"/>
                    </a:ext>
                  </a:extLst>
                </a:gridCol>
              </a:tblGrid>
              <a:tr h="28277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Clear PPL to terminate WD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9"/>
                        </a:rPr>
                        <a:t>P1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10"/>
                        </a:rPr>
                        <a:t>P2</a:t>
                      </a:r>
                      <a:r>
                        <a:rPr lang="en-US" sz="1600" dirty="0">
                          <a:latin typeface="+mn-lt"/>
                        </a:rPr>
                        <a:t>, </a:t>
                      </a:r>
                      <a:r>
                        <a:rPr lang="en-US" sz="1600" dirty="0">
                          <a:latin typeface="+mn-lt"/>
                          <a:hlinkClick r:id="rId11"/>
                        </a:rPr>
                        <a:t>P3</a:t>
                      </a:r>
                      <a:r>
                        <a:rPr lang="en-US" sz="1600" dirty="0">
                          <a:latin typeface="+mn-lt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9087"/>
                  </a:ext>
                </a:extLst>
              </a:tr>
              <a:tr h="2827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Kernel-mode Sandboxing </a:t>
                      </a:r>
                      <a:b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via patching token structure:</a:t>
                      </a:r>
                    </a:p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Token Integrity Level </a:t>
                      </a:r>
                    </a:p>
                    <a:p>
                      <a:pPr marL="182880" indent="-18288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Token Privileges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FFEB66"/>
                          </a:solidFill>
                          <a:latin typeface="+mn-lt"/>
                        </a:rPr>
                        <a:t>A newly proposed idea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005430"/>
                  </a:ext>
                </a:extLst>
              </a:tr>
            </a:tbl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A89FB1F9-1F82-4EFA-87CA-2C8AC4815047}"/>
              </a:ext>
            </a:extLst>
          </p:cNvPr>
          <p:cNvSpPr/>
          <p:nvPr/>
        </p:nvSpPr>
        <p:spPr>
          <a:xfrm>
            <a:off x="6229703" y="440072"/>
            <a:ext cx="347980" cy="329606"/>
          </a:xfrm>
          <a:prstGeom prst="ellipse">
            <a:avLst/>
          </a:prstGeom>
          <a:solidFill>
            <a:srgbClr val="FF17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2305D5-3DF9-4235-B313-B7578E9F5333}"/>
              </a:ext>
            </a:extLst>
          </p:cNvPr>
          <p:cNvSpPr txBox="1"/>
          <p:nvPr/>
        </p:nvSpPr>
        <p:spPr>
          <a:xfrm>
            <a:off x="6586919" y="442561"/>
            <a:ext cx="30370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Attacks on Token structure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84AE0E-4FB1-49C7-A00F-C1B1673B8094}"/>
              </a:ext>
            </a:extLst>
          </p:cNvPr>
          <p:cNvCxnSpPr>
            <a:cxnSpLocks/>
          </p:cNvCxnSpPr>
          <p:nvPr/>
        </p:nvCxnSpPr>
        <p:spPr>
          <a:xfrm>
            <a:off x="2666140" y="3945255"/>
            <a:ext cx="0" cy="520065"/>
          </a:xfrm>
          <a:prstGeom prst="line">
            <a:avLst/>
          </a:prstGeom>
          <a:ln w="3810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EEBCD3-E30B-408C-8C89-A4B61B6B25C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666140" y="4455258"/>
            <a:ext cx="5010257" cy="13372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55987EBA-005F-47BB-AC6B-4D1BE3AD0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834173"/>
              </p:ext>
            </p:extLst>
          </p:nvPr>
        </p:nvGraphicFramePr>
        <p:xfrm>
          <a:off x="7700429" y="4677384"/>
          <a:ext cx="4194810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8930">
                  <a:extLst>
                    <a:ext uri="{9D8B030D-6E8A-4147-A177-3AD203B41FA5}">
                      <a16:colId xmlns:a16="http://schemas.microsoft.com/office/drawing/2014/main" val="3967464743"/>
                    </a:ext>
                  </a:extLst>
                </a:gridCol>
                <a:gridCol w="765880">
                  <a:extLst>
                    <a:ext uri="{9D8B030D-6E8A-4147-A177-3AD203B41FA5}">
                      <a16:colId xmlns:a16="http://schemas.microsoft.com/office/drawing/2014/main" val="29208923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Patching various ETW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hlinkClick r:id="rId12"/>
                        </a:rPr>
                        <a:t>ETW1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269087"/>
                  </a:ext>
                </a:extLst>
              </a:tr>
            </a:tbl>
          </a:graphicData>
        </a:graphic>
      </p:graphicFrame>
      <p:sp>
        <p:nvSpPr>
          <p:cNvPr id="43" name="Title 3">
            <a:extLst>
              <a:ext uri="{FF2B5EF4-FFF2-40B4-BE49-F238E27FC236}">
                <a16:creationId xmlns:a16="http://schemas.microsoft.com/office/drawing/2014/main" id="{30C37AC9-EBCC-4B51-B640-1EA985E6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0"/>
            <a:ext cx="10488168" cy="944880"/>
          </a:xfrm>
        </p:spPr>
        <p:txBody>
          <a:bodyPr>
            <a:normAutofit/>
          </a:bodyPr>
          <a:lstStyle/>
          <a:p>
            <a:r>
              <a:rPr lang="en-US" sz="4400" dirty="0"/>
              <a:t>Kernel-mode Attacks</a:t>
            </a: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BAD87C53-80C4-4DD3-8863-86958BAD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55AAFF0-B1F6-46DC-95CA-1D8564F29594}"/>
              </a:ext>
            </a:extLst>
          </p:cNvPr>
          <p:cNvCxnSpPr>
            <a:cxnSpLocks/>
          </p:cNvCxnSpPr>
          <p:nvPr/>
        </p:nvCxnSpPr>
        <p:spPr>
          <a:xfrm flipV="1">
            <a:off x="2694387" y="1908444"/>
            <a:ext cx="2194605" cy="399816"/>
          </a:xfrm>
          <a:prstGeom prst="line">
            <a:avLst/>
          </a:prstGeom>
          <a:ln w="3810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CC1EC1-AA7A-435A-9265-D5C4AC8A05D1}"/>
              </a:ext>
            </a:extLst>
          </p:cNvPr>
          <p:cNvCxnSpPr>
            <a:cxnSpLocks/>
          </p:cNvCxnSpPr>
          <p:nvPr/>
        </p:nvCxnSpPr>
        <p:spPr>
          <a:xfrm flipV="1">
            <a:off x="4888992" y="680086"/>
            <a:ext cx="1361313" cy="1228358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B9DB23C-C327-42AF-867E-24A1D94B349A}"/>
              </a:ext>
            </a:extLst>
          </p:cNvPr>
          <p:cNvSpPr/>
          <p:nvPr/>
        </p:nvSpPr>
        <p:spPr>
          <a:xfrm>
            <a:off x="6259259" y="1174152"/>
            <a:ext cx="5691949" cy="1093704"/>
          </a:xfrm>
          <a:prstGeom prst="rect">
            <a:avLst/>
          </a:prstGeom>
          <a:noFill/>
          <a:ln w="63500">
            <a:solidFill>
              <a:srgbClr val="F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0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517E99-D134-DEAC-A752-C6ABC09B15E1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flipH="1">
            <a:off x="1710606" y="3399764"/>
            <a:ext cx="2156" cy="307712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6A53D6D-A323-44D2-BCC0-A1747B05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" y="1662404"/>
            <a:ext cx="3088640" cy="17373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8" descr="https://www.blackhat.com/images/page-graphics-eu-18/logo.png">
            <a:extLst>
              <a:ext uri="{FF2B5EF4-FFF2-40B4-BE49-F238E27FC236}">
                <a16:creationId xmlns:a16="http://schemas.microsoft.com/office/drawing/2014/main" id="{DE2BBD0C-DEA4-4334-A189-FE35C226E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6" y="738361"/>
            <a:ext cx="1984651" cy="80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F15108-721C-4F41-89DB-A1FFA5F26CDD}"/>
              </a:ext>
            </a:extLst>
          </p:cNvPr>
          <p:cNvGrpSpPr/>
          <p:nvPr/>
        </p:nvGrpSpPr>
        <p:grpSpPr>
          <a:xfrm>
            <a:off x="4835946" y="800085"/>
            <a:ext cx="2481791" cy="925961"/>
            <a:chOff x="9015603" y="979293"/>
            <a:chExt cx="2295525" cy="7905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84C5C1F-CFA9-4253-A93C-75200FAF1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5603" y="979293"/>
              <a:ext cx="2295525" cy="79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148C812-1483-40B2-86D2-A6DEB31E8C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8" t="995" r="7061" b="-2"/>
            <a:stretch/>
          </p:blipFill>
          <p:spPr bwMode="auto">
            <a:xfrm>
              <a:off x="9082278" y="1002252"/>
              <a:ext cx="597439" cy="694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5EB55E-21D4-4861-3169-0FC112CAA715}"/>
              </a:ext>
            </a:extLst>
          </p:cNvPr>
          <p:cNvCxnSpPr>
            <a:cxnSpLocks/>
          </p:cNvCxnSpPr>
          <p:nvPr/>
        </p:nvCxnSpPr>
        <p:spPr>
          <a:xfrm flipV="1">
            <a:off x="168442" y="3948545"/>
            <a:ext cx="11843449" cy="7656"/>
          </a:xfrm>
          <a:prstGeom prst="straightConnector1">
            <a:avLst/>
          </a:prstGeom>
          <a:ln w="57150" cap="rnd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1AE9EA0-71AB-29DF-C4E0-0AA1C63870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84" y="730106"/>
            <a:ext cx="2104889" cy="86270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11DDBB-FE9F-CF16-A3E5-E7E8CD5A6FCA}"/>
              </a:ext>
            </a:extLst>
          </p:cNvPr>
          <p:cNvCxnSpPr>
            <a:cxnSpLocks/>
            <a:stCxn id="2" idx="2"/>
            <a:endCxn id="21" idx="0"/>
          </p:cNvCxnSpPr>
          <p:nvPr/>
        </p:nvCxnSpPr>
        <p:spPr>
          <a:xfrm>
            <a:off x="6128163" y="3411495"/>
            <a:ext cx="0" cy="324416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BA9EB1-4DA5-CFF0-5A4D-E17812D403D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402051" y="3446875"/>
            <a:ext cx="0" cy="293196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794AB29-9AC2-4014-A654-67EB639AD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843" y="1674135"/>
            <a:ext cx="3088639" cy="17373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12B9126-C045-ECD7-1C4E-208DF3B86E18}"/>
              </a:ext>
            </a:extLst>
          </p:cNvPr>
          <p:cNvCxnSpPr>
            <a:cxnSpLocks/>
          </p:cNvCxnSpPr>
          <p:nvPr/>
        </p:nvCxnSpPr>
        <p:spPr>
          <a:xfrm flipV="1">
            <a:off x="8404013" y="3445258"/>
            <a:ext cx="509573" cy="328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A380FED-6FA5-43ED-8889-73816090127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402051" y="4172332"/>
            <a:ext cx="0" cy="365925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7691B8-7D4B-42B5-B4A1-DB639B650DF7}"/>
              </a:ext>
            </a:extLst>
          </p:cNvPr>
          <p:cNvCxnSpPr>
            <a:cxnSpLocks/>
          </p:cNvCxnSpPr>
          <p:nvPr/>
        </p:nvCxnSpPr>
        <p:spPr>
          <a:xfrm flipV="1">
            <a:off x="7737901" y="4538257"/>
            <a:ext cx="662483" cy="328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611138-46FE-4329-8193-F6562619B4FD}"/>
              </a:ext>
            </a:extLst>
          </p:cNvPr>
          <p:cNvCxnSpPr>
            <a:cxnSpLocks/>
          </p:cNvCxnSpPr>
          <p:nvPr/>
        </p:nvCxnSpPr>
        <p:spPr>
          <a:xfrm>
            <a:off x="3850717" y="4161991"/>
            <a:ext cx="0" cy="342776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AB9C61-58E4-41C4-9034-A7BE3F6364C3}"/>
              </a:ext>
            </a:extLst>
          </p:cNvPr>
          <p:cNvCxnSpPr>
            <a:cxnSpLocks/>
          </p:cNvCxnSpPr>
          <p:nvPr/>
        </p:nvCxnSpPr>
        <p:spPr>
          <a:xfrm>
            <a:off x="3308526" y="4504697"/>
            <a:ext cx="538633" cy="0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A2B198-897C-4D67-B9DA-F76A0E837895}"/>
              </a:ext>
            </a:extLst>
          </p:cNvPr>
          <p:cNvCxnSpPr>
            <a:cxnSpLocks/>
            <a:stCxn id="38" idx="2"/>
            <a:endCxn id="3" idx="0"/>
          </p:cNvCxnSpPr>
          <p:nvPr/>
        </p:nvCxnSpPr>
        <p:spPr>
          <a:xfrm flipH="1">
            <a:off x="10467572" y="4139736"/>
            <a:ext cx="547" cy="447266"/>
          </a:xfrm>
          <a:prstGeom prst="line">
            <a:avLst/>
          </a:prstGeom>
          <a:ln w="508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6AF6B44-66B0-9A44-1E80-DAA603B77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9885" y="4554883"/>
            <a:ext cx="3088640" cy="17373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AC6D59-0D35-6893-F4E5-D8376ECC94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1637" y="1723831"/>
            <a:ext cx="3088639" cy="17373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06239-3102-4B33-A497-314A69451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3252" y="4587002"/>
            <a:ext cx="3088639" cy="17373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C0CE6-B3BB-4F9D-8614-3AF4577C05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001" y="4523398"/>
            <a:ext cx="3088641" cy="17373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6" descr="Image result for ADFSL conference">
            <a:extLst>
              <a:ext uri="{FF2B5EF4-FFF2-40B4-BE49-F238E27FC236}">
                <a16:creationId xmlns:a16="http://schemas.microsoft.com/office/drawing/2014/main" id="{37B54A21-4C82-44C9-8966-2F10C3C2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887" y="5489120"/>
            <a:ext cx="731880" cy="72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DE73F0-73D2-2DD2-1577-3B4146A90BB9}"/>
              </a:ext>
            </a:extLst>
          </p:cNvPr>
          <p:cNvSpPr/>
          <p:nvPr/>
        </p:nvSpPr>
        <p:spPr>
          <a:xfrm>
            <a:off x="1070526" y="3707476"/>
            <a:ext cx="1280160" cy="432261"/>
          </a:xfrm>
          <a:prstGeom prst="roundRect">
            <a:avLst/>
          </a:prstGeom>
          <a:solidFill>
            <a:schemeClr val="tx1"/>
          </a:solidFill>
          <a:ln w="3810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9B25836-7F3D-A2DE-72C4-2A73A6133679}"/>
              </a:ext>
            </a:extLst>
          </p:cNvPr>
          <p:cNvSpPr/>
          <p:nvPr/>
        </p:nvSpPr>
        <p:spPr>
          <a:xfrm>
            <a:off x="3214195" y="3733288"/>
            <a:ext cx="1280160" cy="432261"/>
          </a:xfrm>
          <a:prstGeom prst="roundRect">
            <a:avLst/>
          </a:prstGeom>
          <a:solidFill>
            <a:schemeClr val="tx1"/>
          </a:solidFill>
          <a:ln w="3810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D9D369-A578-F244-C471-F9D435651066}"/>
              </a:ext>
            </a:extLst>
          </p:cNvPr>
          <p:cNvSpPr/>
          <p:nvPr/>
        </p:nvSpPr>
        <p:spPr>
          <a:xfrm>
            <a:off x="5488083" y="3735911"/>
            <a:ext cx="1280160" cy="432261"/>
          </a:xfrm>
          <a:prstGeom prst="roundRect">
            <a:avLst/>
          </a:prstGeom>
          <a:solidFill>
            <a:schemeClr val="tx1"/>
          </a:solidFill>
          <a:ln w="3810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D6CF3E-2B4B-693B-A1E3-C35EAC286413}"/>
              </a:ext>
            </a:extLst>
          </p:cNvPr>
          <p:cNvSpPr/>
          <p:nvPr/>
        </p:nvSpPr>
        <p:spPr>
          <a:xfrm>
            <a:off x="7761971" y="3740071"/>
            <a:ext cx="1280160" cy="432261"/>
          </a:xfrm>
          <a:prstGeom prst="roundRect">
            <a:avLst/>
          </a:prstGeom>
          <a:solidFill>
            <a:schemeClr val="tx1"/>
          </a:solidFill>
          <a:ln w="3810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DA4778-6007-3746-336B-8084CEDF2864}"/>
              </a:ext>
            </a:extLst>
          </p:cNvPr>
          <p:cNvSpPr/>
          <p:nvPr/>
        </p:nvSpPr>
        <p:spPr>
          <a:xfrm>
            <a:off x="9828039" y="3707475"/>
            <a:ext cx="1280160" cy="432261"/>
          </a:xfrm>
          <a:prstGeom prst="roundRect">
            <a:avLst/>
          </a:prstGeom>
          <a:solidFill>
            <a:schemeClr val="tx1"/>
          </a:solidFill>
          <a:ln w="3810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CA44AE1-B5D6-4A86-9FE4-05826669B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9097"/>
            <a:ext cx="12172841" cy="729322"/>
          </a:xfrm>
        </p:spPr>
        <p:txBody>
          <a:bodyPr>
            <a:noAutofit/>
          </a:bodyPr>
          <a:lstStyle/>
          <a:p>
            <a:pPr algn="ctr"/>
            <a:r>
              <a:rPr lang="en-US" sz="4400" cap="none" dirty="0">
                <a:solidFill>
                  <a:srgbClr val="FFC000"/>
                </a:solidFill>
              </a:rPr>
              <a:t>MemoryRanger</a:t>
            </a:r>
            <a:r>
              <a:rPr lang="en-US" sz="4400" cap="none" dirty="0"/>
              <a:t> was in US, UK, and Asia and triple at BlackHat</a:t>
            </a: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2944ED1-5EEA-4764-A053-0707BE46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381641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359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F07A661-3881-41D2-978A-0AEEF261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"/>
            <a:ext cx="10406126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FD3A-4972-4299-A1EF-F3DF4346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0E5E5-715B-4C37-8700-7948C53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MemoryRanger Customization protects Microsoft Defender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819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C222CB-B8C7-4C73-AB9C-0A58C1679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"/>
            <a:ext cx="10406126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FD3A-4972-4299-A1EF-F3DF4346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0E5E5-715B-4C37-8700-7948C53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MemoryRanger Customization protects Microsoft Defender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021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14282" y="312091"/>
            <a:ext cx="11096845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/>
              <a:t>Demo: MemoryRanger </a:t>
            </a:r>
            <a:r>
              <a:rPr lang="en-US" cap="none" dirty="0"/>
              <a:t>Defends </a:t>
            </a:r>
            <a:r>
              <a:rPr lang="en-US" sz="5400" cap="none" dirty="0"/>
              <a:t>Microsoft Defender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3"/>
              </a:rPr>
              <a:t>https://www.youtube.com/embed/Ohqhq50wVjI?vq=hd1440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54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78024E5-8901-0C7F-ECB0-4F19834E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521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48396-B361-4B7A-B986-AEA0AAAB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CFE298F-ADE6-47D8-B1D5-F9292E930C29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779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1A7639-8F1B-B269-5B80-78F57C9D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521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CDA47-4495-4B2F-8D33-7A42BD3BE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29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7A6958C-F795-2FD0-9F33-EFE9E5FC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521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7815F-8EC9-4654-B97B-A59064C3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51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E7E21E9-9B27-4DBF-1400-8BBB709D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521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FCB61-51E5-401A-8EFA-3C42496E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542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69B01D-AE89-422F-B2EC-9B7EE03E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A1AC5A3-06CB-FB2F-8D54-E25D72655AE0}"/>
              </a:ext>
            </a:extLst>
          </p:cNvPr>
          <p:cNvSpPr/>
          <p:nvPr/>
        </p:nvSpPr>
        <p:spPr>
          <a:xfrm>
            <a:off x="9545659" y="3356005"/>
            <a:ext cx="901361" cy="903575"/>
          </a:xfrm>
          <a:prstGeom prst="flowChartConnector">
            <a:avLst/>
          </a:prstGeom>
          <a:noFill/>
          <a:ln w="133350" cap="rnd">
            <a:solidFill>
              <a:srgbClr val="91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89C2C0C8-09D8-75F3-F692-FF531B27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521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31E6B-4597-44FA-8DBB-B0F0A9FA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9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Custom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FFDF6A"/>
      </a:accent3>
      <a:accent4>
        <a:srgbClr val="EC7016"/>
      </a:accent4>
      <a:accent5>
        <a:srgbClr val="E64823"/>
      </a:accent5>
      <a:accent6>
        <a:srgbClr val="9C6A6A"/>
      </a:accent6>
      <a:hlink>
        <a:srgbClr val="FFDF6A"/>
      </a:hlink>
      <a:folHlink>
        <a:srgbClr val="7F723D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67605</TotalTime>
  <Words>2339</Words>
  <Application>Microsoft Office PowerPoint</Application>
  <PresentationFormat>Widescreen</PresentationFormat>
  <Paragraphs>554</Paragraphs>
  <Slides>113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8" baseType="lpstr">
      <vt:lpstr>Arial</vt:lpstr>
      <vt:lpstr>Calibri</vt:lpstr>
      <vt:lpstr>Cambria</vt:lpstr>
      <vt:lpstr>Cambria Math</vt:lpstr>
      <vt:lpstr>Courier New</vt:lpstr>
      <vt:lpstr>Open Sans Extrabold</vt:lpstr>
      <vt:lpstr>Open Sans Light</vt:lpstr>
      <vt:lpstr>Rockwell</vt:lpstr>
      <vt:lpstr>Rockwell Condensed</vt:lpstr>
      <vt:lpstr>Segoe UI</vt:lpstr>
      <vt:lpstr>Segoe UI Semibold</vt:lpstr>
      <vt:lpstr>Segoe UI Semibold (Headings)</vt:lpstr>
      <vt:lpstr>Times New Roman</vt:lpstr>
      <vt:lpstr>Wingdings</vt:lpstr>
      <vt:lpstr>Wood Type</vt:lpstr>
      <vt:lpstr>Windows built-in Sandbox  Disables Microsoft Defender and other EDR/AVs:</vt:lpstr>
      <vt:lpstr>WHO WE ARE</vt:lpstr>
      <vt:lpstr>PowerPoint Presentation</vt:lpstr>
      <vt:lpstr>Microsoft Defender is running on over 500 000 000 PCs</vt:lpstr>
      <vt:lpstr>PowerPoint Presentation</vt:lpstr>
      <vt:lpstr>Thread modeling Microsoft Defender</vt:lpstr>
      <vt:lpstr>PowerPoint Presentation</vt:lpstr>
      <vt:lpstr>User-mode Attacks: 3, 4, 5</vt:lpstr>
      <vt:lpstr>Kernel-mode Attacks</vt:lpstr>
      <vt:lpstr>PowerPoint Presentation</vt:lpstr>
      <vt:lpstr>Microsoft Defender: about 10 apps + 6 drivers</vt:lpstr>
      <vt:lpstr>Microsoft Defender is inspecting disk and memory content</vt:lpstr>
      <vt:lpstr>PowerPoint Presentation</vt:lpstr>
      <vt:lpstr>Microsoft Defender detects malware in files and memory</vt:lpstr>
      <vt:lpstr>Attackers want to block inspections of both files and apps</vt:lpstr>
      <vt:lpstr>PowerPoint Presentation</vt:lpstr>
      <vt:lpstr>PowerPoint Presentation</vt:lpstr>
      <vt:lpstr>Step1: Attackers want to block files inspection</vt:lpstr>
      <vt:lpstr>Microsoft Defender Opens a file to inspect it </vt:lpstr>
      <vt:lpstr>Microsoft Defender Opens a file to inspect it </vt:lpstr>
      <vt:lpstr>Microsoft Defender Opens a file to inspect it </vt:lpstr>
      <vt:lpstr>Microsoft Defender Opens a file to inspect it </vt:lpstr>
      <vt:lpstr>Microsoft Defender Opens a file to inspect it </vt:lpstr>
      <vt:lpstr>Microsoft Defender Opens a file to inspect it </vt:lpstr>
      <vt:lpstr>Microsoft Defender Opens a file to inspect it </vt:lpstr>
      <vt:lpstr>Microsoft Defender Opens a file to inspect it </vt:lpstr>
      <vt:lpstr>Microsoft Defender Opens a file to inspect it </vt:lpstr>
      <vt:lpstr>Microsoft Defender Opens a file to inspect it </vt:lpstr>
      <vt:lpstr>Patching the Integrity Level can block opening a file</vt:lpstr>
      <vt:lpstr>PowerPoint Presentation</vt:lpstr>
      <vt:lpstr>Step 1.1 Integrity Levels: INTRO</vt:lpstr>
      <vt:lpstr>MIC: Integrity Levels</vt:lpstr>
      <vt:lpstr>MIC: Integrity Levels</vt:lpstr>
      <vt:lpstr>MIC: Integrity Levels</vt:lpstr>
      <vt:lpstr>MIC: Integrity Levels</vt:lpstr>
      <vt:lpstr>MIC: Integrity Levels</vt:lpstr>
      <vt:lpstr>MIC: Integrity Levels</vt:lpstr>
      <vt:lpstr>MIC: Integrity Levels</vt:lpstr>
      <vt:lpstr>PowerPoint Presentation</vt:lpstr>
      <vt:lpstr>Integrity Level: Token and Index</vt:lpstr>
      <vt:lpstr>PowerPoint Presentation</vt:lpstr>
      <vt:lpstr>PowerPoint Presentation</vt:lpstr>
      <vt:lpstr>PowerPoint Presentation</vt:lpstr>
      <vt:lpstr>How IntegrityLevelIndex is used during Access Check?</vt:lpstr>
      <vt:lpstr>MIC: Check Integrity Level </vt:lpstr>
      <vt:lpstr>MIC: Check Integrity Level </vt:lpstr>
      <vt:lpstr>MIC: Check Integrity Level </vt:lpstr>
      <vt:lpstr>MIC: Check Integrity Level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Attackers lower Integrity Level for Microsoft Defender</vt:lpstr>
      <vt:lpstr>Attackers check that Microsoft Defender is ON via  executing a malware from a password-protected archive</vt:lpstr>
      <vt:lpstr>Attackers check that Microsoft Defender is ON via  executing a malware from a password-protected archive</vt:lpstr>
      <vt:lpstr>Attackers check that Microsoft Defender is ON via  executing a malware from a password-protected archive</vt:lpstr>
      <vt:lpstr>PowerPoint Presentation</vt:lpstr>
      <vt:lpstr>PowerPoint Presentation</vt:lpstr>
      <vt:lpstr>Summary </vt:lpstr>
      <vt:lpstr>Summary </vt:lpstr>
      <vt:lpstr>Microsoft Defender Antivirus Mini-Filter Driver (WdFilter)</vt:lpstr>
      <vt:lpstr>Microsoft Defender Antivirus Mini-Filter Driver (WdFilter)</vt:lpstr>
      <vt:lpstr>Microsoft Defender Antivirus Mini-Filter Driver (WdFilter)</vt:lpstr>
      <vt:lpstr>Step2: Attackers want to block apps memory inspection</vt:lpstr>
      <vt:lpstr>Defender opens a process</vt:lpstr>
      <vt:lpstr>Defender opens a process</vt:lpstr>
      <vt:lpstr>Defender opens a process</vt:lpstr>
      <vt:lpstr>DEBUG PRIVILEGE ALLOWS TO GET FULL ACCESS TO ALL APPS</vt:lpstr>
      <vt:lpstr>Defender opens a process</vt:lpstr>
      <vt:lpstr>Patching Privileges can block opening an APP</vt:lpstr>
      <vt:lpstr>TOKEN Privileges</vt:lpstr>
      <vt:lpstr>PowerPoint Presentation</vt:lpstr>
      <vt:lpstr>Attackers patch two values: Integrity Level Index and Privilege</vt:lpstr>
      <vt:lpstr>PowerPoint Presentation</vt:lpstr>
      <vt:lpstr>Microsoft defender is completely disabled</vt:lpstr>
      <vt:lpstr>PowerPoint Presentation</vt:lpstr>
      <vt:lpstr>PowerPoint Presentation</vt:lpstr>
      <vt:lpstr>PowerPoint Presentation</vt:lpstr>
      <vt:lpstr>Kernel-mode Sandboxing attack blinds top AVs</vt:lpstr>
      <vt:lpstr>PowerPoint Presentation</vt:lpstr>
      <vt:lpstr>PowerPoint Presentation</vt:lpstr>
      <vt:lpstr>MemoryRanger: Intro</vt:lpstr>
      <vt:lpstr>MemoryRanger: Intro</vt:lpstr>
      <vt:lpstr>MemoryRanger: Intro</vt:lpstr>
      <vt:lpstr>MemoryRanger: Intro</vt:lpstr>
      <vt:lpstr>MemoryRanger: Intro</vt:lpstr>
      <vt:lpstr>MemoryRanger: Intro</vt:lpstr>
      <vt:lpstr>MemoryRanger: Features</vt:lpstr>
      <vt:lpstr>MemoryRanger was in US, UK, and Asia and triple at BlackHat</vt:lpstr>
      <vt:lpstr>MemoryRanger Customization protects Microsoft Defender</vt:lpstr>
      <vt:lpstr>MemoryRanger Customization protects Microsoft Defender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ProcessTokenMonitor overview</vt:lpstr>
      <vt:lpstr>PowerPoint Presentation</vt:lpstr>
      <vt:lpstr>ProcessTokenMonitor Detects tHe ATTACk</vt:lpstr>
      <vt:lpstr>ProcessTokenMonitor</vt:lpstr>
      <vt:lpstr>Program monitors the process token</vt:lpstr>
      <vt:lpstr>Monitored attributes of token</vt:lpstr>
      <vt:lpstr>algorithm scheme</vt:lpstr>
      <vt:lpstr>ProcessTokenMonitor DEmo</vt:lpstr>
      <vt:lpstr>Conclusion</vt:lpstr>
      <vt:lpstr>PowerPoint Presentation</vt:lpstr>
      <vt:lpstr>PowerPoint Presentation</vt:lpstr>
      <vt:lpstr>Memory Ranger’s Evolution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Igor Korkin</cp:lastModifiedBy>
  <cp:revision>2042</cp:revision>
  <dcterms:created xsi:type="dcterms:W3CDTF">2020-05-30T05:46:53Z</dcterms:created>
  <dcterms:modified xsi:type="dcterms:W3CDTF">2022-11-27T19:23:51Z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(3)VhkfZhtW/1YGp4IBCilIdJcmXGt3z66s15iSyrhdJFEs5Wl7JqiekfObkVtrlnVWc8izdPOf
8PBc09IYuf30UgjayzDeKGvXrnCwbKgfWMBcGV0uKdgJTpMm4bF3DI/ns90ULqAy0ZiMWnuQ
5EfR9aMU9Hnr/njQZF+aFpdZ9Pp9LDYN1eUXrnglEWWx/puQLvj/UHTVUY9gY9V4+KOzxdAs
dBglWyxH8/mKwNJwFF</vt:lpwstr>
  </property>
  <property fmtid="{D5CDD505-2E9C-101B-9397-08002B2CF9AE}" pid="3" name="_2015_ms_pID_7253431">
    <vt:lpwstr>57c1h9B6FXWkil75131wHzPTewTBovhOfC8FQZ2UQEB/BoaZmUKY36
bl+ok1Z8drfwnl7Q+7jIS1qifKRxxBDDRDqlm/WN+tISX8CGwdkPVqNTxn6jtVTivhBoGsXb
GxfIB12qWsRZi+jQ7EeLnzuOcRuEsfWn8mSO2Ddhh23W+WoOxhu48vyfiKEBmcU+sYZ+kTNH
C7SU/BHIDnT3mqE6DWoPpjsuOc2zRDnhoGzC</vt:lpwstr>
  </property>
  <property fmtid="{D5CDD505-2E9C-101B-9397-08002B2CF9AE}" pid="4" name="_2015_ms_pID_7253432">
    <vt:lpwstr>XQ==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1666081200</vt:lpwstr>
  </property>
</Properties>
</file>